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3" r:id="rId8"/>
    <p:sldId id="270" r:id="rId9"/>
    <p:sldId id="262"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34662-A5EB-4716-BCB3-39F69E8C9BF2}" type="datetimeFigureOut">
              <a:rPr lang="en-NZ" smtClean="0"/>
              <a:t>25/05/2018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2FCC-CFE1-4B93-9261-15F3B773EB7A}" type="slidenum">
              <a:rPr lang="en-NZ" smtClean="0"/>
              <a:t>‹#›</a:t>
            </a:fld>
            <a:endParaRPr lang="en-NZ"/>
          </a:p>
        </p:txBody>
      </p:sp>
    </p:spTree>
    <p:extLst>
      <p:ext uri="{BB962C8B-B14F-4D97-AF65-F5344CB8AC3E}">
        <p14:creationId xmlns:p14="http://schemas.microsoft.com/office/powerpoint/2010/main" val="3447093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F39A0D74-056B-46A2-9D8F-8947D31392AB}" type="slidenum">
              <a:rPr lang="en-NZ" smtClean="0"/>
              <a:t>1</a:t>
            </a:fld>
            <a:endParaRPr lang="en-NZ"/>
          </a:p>
        </p:txBody>
      </p:sp>
    </p:spTree>
    <p:extLst>
      <p:ext uri="{BB962C8B-B14F-4D97-AF65-F5344CB8AC3E}">
        <p14:creationId xmlns:p14="http://schemas.microsoft.com/office/powerpoint/2010/main" val="356168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170A8E0E-7EBA-4CA6-AB5C-1442FB8C06D5}" type="datetimeFigureOut">
              <a:rPr lang="en-NZ" smtClean="0"/>
              <a:t>25/05/2018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4148425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170A8E0E-7EBA-4CA6-AB5C-1442FB8C06D5}" type="datetimeFigureOut">
              <a:rPr lang="en-NZ" smtClean="0"/>
              <a:t>25/05/2018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37359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170A8E0E-7EBA-4CA6-AB5C-1442FB8C06D5}" type="datetimeFigureOut">
              <a:rPr lang="en-NZ" smtClean="0"/>
              <a:t>25/05/2018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4138620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170A8E0E-7EBA-4CA6-AB5C-1442FB8C06D5}" type="datetimeFigureOut">
              <a:rPr lang="en-NZ" smtClean="0"/>
              <a:t>25/05/2018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5929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0A8E0E-7EBA-4CA6-AB5C-1442FB8C06D5}" type="datetimeFigureOut">
              <a:rPr lang="en-NZ" smtClean="0"/>
              <a:t>25/05/2018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1121466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170A8E0E-7EBA-4CA6-AB5C-1442FB8C06D5}" type="datetimeFigureOut">
              <a:rPr lang="en-NZ" smtClean="0"/>
              <a:t>25/05/2018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155388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170A8E0E-7EBA-4CA6-AB5C-1442FB8C06D5}" type="datetimeFigureOut">
              <a:rPr lang="en-NZ" smtClean="0"/>
              <a:t>25/05/2018</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149973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170A8E0E-7EBA-4CA6-AB5C-1442FB8C06D5}" type="datetimeFigureOut">
              <a:rPr lang="en-NZ" smtClean="0"/>
              <a:t>25/05/2018</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343196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A8E0E-7EBA-4CA6-AB5C-1442FB8C06D5}" type="datetimeFigureOut">
              <a:rPr lang="en-NZ" smtClean="0"/>
              <a:t>25/05/2018</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208907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0A8E0E-7EBA-4CA6-AB5C-1442FB8C06D5}" type="datetimeFigureOut">
              <a:rPr lang="en-NZ" smtClean="0"/>
              <a:t>25/05/2018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2396283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0A8E0E-7EBA-4CA6-AB5C-1442FB8C06D5}" type="datetimeFigureOut">
              <a:rPr lang="en-NZ" smtClean="0"/>
              <a:t>25/05/2018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A2E137A-8F9C-4CDD-A7C9-40D8E68797CD}" type="slidenum">
              <a:rPr lang="en-NZ" smtClean="0"/>
              <a:t>‹#›</a:t>
            </a:fld>
            <a:endParaRPr lang="en-NZ"/>
          </a:p>
        </p:txBody>
      </p:sp>
    </p:spTree>
    <p:extLst>
      <p:ext uri="{BB962C8B-B14F-4D97-AF65-F5344CB8AC3E}">
        <p14:creationId xmlns:p14="http://schemas.microsoft.com/office/powerpoint/2010/main" val="127432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A8E0E-7EBA-4CA6-AB5C-1442FB8C06D5}" type="datetimeFigureOut">
              <a:rPr lang="en-NZ" smtClean="0"/>
              <a:t>25/05/2018</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E137A-8F9C-4CDD-A7C9-40D8E68797CD}" type="slidenum">
              <a:rPr lang="en-NZ" smtClean="0"/>
              <a:t>‹#›</a:t>
            </a:fld>
            <a:endParaRPr lang="en-NZ"/>
          </a:p>
        </p:txBody>
      </p:sp>
    </p:spTree>
    <p:extLst>
      <p:ext uri="{BB962C8B-B14F-4D97-AF65-F5344CB8AC3E}">
        <p14:creationId xmlns:p14="http://schemas.microsoft.com/office/powerpoint/2010/main" val="299464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012908" y="5318363"/>
            <a:ext cx="10233800" cy="1539637"/>
          </a:xfrm>
        </p:spPr>
        <p:txBody>
          <a:bodyPr>
            <a:normAutofit/>
          </a:bodyPr>
          <a:lstStyle/>
          <a:p>
            <a:pPr marL="0" indent="0">
              <a:buNone/>
            </a:pPr>
            <a:r>
              <a:rPr lang="en-NZ" dirty="0" smtClean="0">
                <a:latin typeface="Calibri" panose="020F0502020204030204" pitchFamily="34" charset="0"/>
              </a:rPr>
              <a:t>So you observe something of interest and you ask yourself </a:t>
            </a:r>
            <a:r>
              <a:rPr lang="en-NZ" b="1" dirty="0" smtClean="0">
                <a:latin typeface="Calibri" panose="020F0502020204030204" pitchFamily="34" charset="0"/>
              </a:rPr>
              <a:t>Why</a:t>
            </a:r>
            <a:r>
              <a:rPr lang="en-NZ" dirty="0">
                <a:latin typeface="Calibri" panose="020F0502020204030204" pitchFamily="34" charset="0"/>
              </a:rPr>
              <a:t>?</a:t>
            </a:r>
            <a:endParaRPr lang="en-NZ" dirty="0" smtClean="0">
              <a:latin typeface="Calibri" panose="020F0502020204030204" pitchFamily="34" charset="0"/>
            </a:endParaRPr>
          </a:p>
          <a:p>
            <a:pPr marL="0" indent="0">
              <a:buNone/>
            </a:pPr>
            <a:endParaRPr lang="en-NZ" dirty="0">
              <a:latin typeface="Calibri" panose="020F0502020204030204" pitchFamily="34" charset="0"/>
            </a:endParaRPr>
          </a:p>
          <a:p>
            <a:pPr marL="0" indent="0">
              <a:buNone/>
            </a:pPr>
            <a:endParaRPr lang="en-NZ" dirty="0" smtClean="0">
              <a:latin typeface="Calibri" panose="020F0502020204030204" pitchFamily="34" charset="0"/>
            </a:endParaRPr>
          </a:p>
          <a:p>
            <a:pPr marL="0" indent="0">
              <a:buNone/>
            </a:pPr>
            <a:endParaRPr lang="en-NZ" dirty="0" smtClean="0">
              <a:latin typeface="Calibri" panose="020F0502020204030204" pitchFamily="34" charset="0"/>
            </a:endParaRPr>
          </a:p>
        </p:txBody>
      </p:sp>
      <p:sp>
        <p:nvSpPr>
          <p:cNvPr id="4" name="Footer Placeholder 3"/>
          <p:cNvSpPr>
            <a:spLocks noGrp="1"/>
          </p:cNvSpPr>
          <p:nvPr>
            <p:ph type="ftr" sz="quarter" idx="11"/>
          </p:nvPr>
        </p:nvSpPr>
        <p:spPr>
          <a:xfrm>
            <a:off x="3593757" y="6356349"/>
            <a:ext cx="4709984" cy="365125"/>
          </a:xfrm>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54413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1430209"/>
            <a:ext cx="10233800" cy="4351338"/>
          </a:xfrm>
        </p:spPr>
        <p:txBody>
          <a:bodyPr/>
          <a:lstStyle/>
          <a:p>
            <a:pPr marL="0" indent="0">
              <a:buNone/>
            </a:pPr>
            <a:r>
              <a:rPr lang="en-NZ" b="1" dirty="0" smtClean="0">
                <a:latin typeface="Calibri" panose="020F0502020204030204" pitchFamily="34" charset="0"/>
              </a:rPr>
              <a:t>Variables</a:t>
            </a:r>
          </a:p>
          <a:p>
            <a:pPr marL="0" indent="0">
              <a:buNone/>
            </a:pPr>
            <a:r>
              <a:rPr lang="en-NZ" dirty="0">
                <a:latin typeface="Calibri" panose="020F0502020204030204" pitchFamily="34" charset="0"/>
              </a:rPr>
              <a:t>	</a:t>
            </a:r>
            <a:r>
              <a:rPr lang="en-NZ" dirty="0" smtClean="0">
                <a:latin typeface="Calibri" panose="020F0502020204030204" pitchFamily="34" charset="0"/>
              </a:rPr>
              <a:t>To carryout any quantitative research you need to have identified the main variables.</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A variable is a characteristic or attribute of an individual or an organisation that (a) researchers can measure or observe and (b) varies among individuals and organisations being studied.</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06703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45400" y="2797704"/>
            <a:ext cx="5128400" cy="2337458"/>
          </a:xfrm>
        </p:spPr>
        <p:txBody>
          <a:bodyPr/>
          <a:lstStyle/>
          <a:p>
            <a:pPr marL="0" indent="0">
              <a:buNone/>
            </a:pPr>
            <a:r>
              <a:rPr lang="en-NZ" dirty="0" smtClean="0">
                <a:latin typeface="Calibri" panose="020F0502020204030204" pitchFamily="34" charset="0"/>
              </a:rPr>
              <a:t>Variables </a:t>
            </a:r>
          </a:p>
          <a:p>
            <a:pPr marL="0" indent="0">
              <a:buNone/>
            </a:pPr>
            <a:r>
              <a:rPr lang="en-NZ" dirty="0">
                <a:latin typeface="Calibri" panose="020F0502020204030204" pitchFamily="34" charset="0"/>
              </a:rPr>
              <a:t>	</a:t>
            </a:r>
            <a:r>
              <a:rPr lang="en-NZ" dirty="0" smtClean="0">
                <a:latin typeface="Calibri" panose="020F0502020204030204" pitchFamily="34" charset="0"/>
              </a:rPr>
              <a:t>Subjects scores will vary, hence the term variable.</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25" y="2546751"/>
            <a:ext cx="4552950" cy="2905125"/>
          </a:xfrm>
          <a:prstGeom prst="rect">
            <a:avLst/>
          </a:prstGeom>
        </p:spPr>
      </p:pic>
    </p:spTree>
    <p:extLst>
      <p:ext uri="{BB962C8B-B14F-4D97-AF65-F5344CB8AC3E}">
        <p14:creationId xmlns:p14="http://schemas.microsoft.com/office/powerpoint/2010/main" val="1463895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2065209"/>
            <a:ext cx="10233800" cy="3836058"/>
          </a:xfrm>
        </p:spPr>
        <p:txBody>
          <a:bodyPr/>
          <a:lstStyle/>
          <a:p>
            <a:pPr marL="0" indent="0">
              <a:buNone/>
            </a:pPr>
            <a:r>
              <a:rPr lang="en-NZ" dirty="0" smtClean="0">
                <a:latin typeface="Calibri" panose="020F0502020204030204" pitchFamily="34" charset="0"/>
              </a:rPr>
              <a:t>Theories and hypothesis</a:t>
            </a:r>
          </a:p>
          <a:p>
            <a:pPr marL="0" indent="0">
              <a:buNone/>
            </a:pPr>
            <a:r>
              <a:rPr lang="en-NZ" dirty="0">
                <a:latin typeface="Calibri" panose="020F0502020204030204" pitchFamily="34" charset="0"/>
              </a:rPr>
              <a:t>	</a:t>
            </a:r>
            <a:r>
              <a:rPr lang="en-NZ" dirty="0" smtClean="0">
                <a:latin typeface="Calibri" panose="020F0502020204030204" pitchFamily="34" charset="0"/>
              </a:rPr>
              <a:t>In quantitative research we seek to test whether the independent variable influences the outcome or dependent variable.</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A theory in quantitative research explains and predicts the probable relationship between dependent and independent variables.</a:t>
            </a:r>
          </a:p>
          <a:p>
            <a:pPr marL="0" indent="0">
              <a:buNone/>
            </a:pPr>
            <a:endParaRPr lang="en-NZ" dirty="0">
              <a:latin typeface="Calibri" panose="020F0502020204030204" pitchFamily="34" charset="0"/>
            </a:endParaRPr>
          </a:p>
          <a:p>
            <a:pPr marL="0" indent="0">
              <a:buNone/>
            </a:pP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994475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2065209"/>
            <a:ext cx="10233800" cy="3836058"/>
          </a:xfrm>
        </p:spPr>
        <p:txBody>
          <a:bodyPr/>
          <a:lstStyle/>
          <a:p>
            <a:pPr marL="0" indent="0">
              <a:buNone/>
            </a:pPr>
            <a:r>
              <a:rPr lang="en-NZ" dirty="0">
                <a:latin typeface="Calibri" panose="020F0502020204030204" pitchFamily="34" charset="0"/>
              </a:rPr>
              <a:t>Theories and </a:t>
            </a:r>
            <a:r>
              <a:rPr lang="en-NZ" dirty="0" smtClean="0">
                <a:latin typeface="Calibri" panose="020F0502020204030204" pitchFamily="34" charset="0"/>
              </a:rPr>
              <a:t>hypothesis</a:t>
            </a:r>
          </a:p>
          <a:p>
            <a:pPr marL="0" indent="0">
              <a:buNone/>
            </a:pPr>
            <a:r>
              <a:rPr lang="en-NZ" dirty="0" smtClean="0">
                <a:latin typeface="Calibri" panose="020F0502020204030204" pitchFamily="34" charset="0"/>
              </a:rPr>
              <a:t>This relationship is tested over and over, with different scenario's, repeatedly similar results are shown. Then someone calls this relationship a theory, this is reported in the literature and then researchers test that theory. </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Theories are just broad explanations as to what we would expect to find when we relate variables</a:t>
            </a:r>
            <a:endParaRPr lang="en-NZ" dirty="0">
              <a:latin typeface="Calibri" panose="020F0502020204030204" pitchFamily="34" charset="0"/>
            </a:endParaRPr>
          </a:p>
          <a:p>
            <a:pPr marL="0" indent="0">
              <a:buNone/>
            </a:pP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817778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2065209"/>
            <a:ext cx="10233800" cy="3836058"/>
          </a:xfrm>
        </p:spPr>
        <p:txBody>
          <a:bodyPr/>
          <a:lstStyle/>
          <a:p>
            <a:pPr marL="0" indent="0">
              <a:buNone/>
            </a:pPr>
            <a:r>
              <a:rPr lang="en-NZ" dirty="0">
                <a:latin typeface="Calibri" panose="020F0502020204030204" pitchFamily="34" charset="0"/>
              </a:rPr>
              <a:t>Theories and </a:t>
            </a:r>
            <a:r>
              <a:rPr lang="en-NZ" dirty="0" smtClean="0">
                <a:latin typeface="Calibri" panose="020F0502020204030204" pitchFamily="34" charset="0"/>
              </a:rPr>
              <a:t>hypothesis</a:t>
            </a:r>
          </a:p>
          <a:p>
            <a:pPr marL="0" indent="0">
              <a:buNone/>
            </a:pPr>
            <a:endParaRPr lang="en-NZ" dirty="0" smtClean="0">
              <a:latin typeface="Calibri" panose="020F0502020204030204" pitchFamily="34" charset="0"/>
            </a:endParaRPr>
          </a:p>
          <a:p>
            <a:pPr marL="0" indent="0">
              <a:buNone/>
            </a:pPr>
            <a:r>
              <a:rPr lang="en-NZ" dirty="0" smtClean="0">
                <a:latin typeface="Calibri" panose="020F0502020204030204" pitchFamily="34" charset="0"/>
              </a:rPr>
              <a:t>Also there is the Null hypothesis. </a:t>
            </a:r>
            <a:endParaRPr lang="en-NZ" dirty="0">
              <a:latin typeface="Calibri" panose="020F0502020204030204" pitchFamily="34" charset="0"/>
            </a:endParaRPr>
          </a:p>
          <a:p>
            <a:pPr marL="0" indent="0">
              <a:buNone/>
            </a:pPr>
            <a:r>
              <a:rPr lang="en-NZ" dirty="0" smtClean="0">
                <a:latin typeface="Calibri" panose="020F0502020204030204" pitchFamily="34" charset="0"/>
              </a:rPr>
              <a:t>Null Hypothesis makes predictions that of all the possible people whom researchers might study there is no relationship between the independent and dependent variables </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097021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2065209"/>
            <a:ext cx="10233800" cy="3836058"/>
          </a:xfrm>
        </p:spPr>
        <p:txBody>
          <a:bodyPr/>
          <a:lstStyle/>
          <a:p>
            <a:pPr marL="0" indent="0">
              <a:buNone/>
            </a:pPr>
            <a:r>
              <a:rPr lang="en-NZ" dirty="0">
                <a:latin typeface="Calibri" panose="020F0502020204030204" pitchFamily="34" charset="0"/>
              </a:rPr>
              <a:t>Theories and </a:t>
            </a:r>
            <a:r>
              <a:rPr lang="en-NZ" dirty="0" smtClean="0">
                <a:latin typeface="Calibri" panose="020F0502020204030204" pitchFamily="34" charset="0"/>
              </a:rPr>
              <a:t>hypothesis:</a:t>
            </a:r>
          </a:p>
          <a:p>
            <a:pPr marL="0" indent="0">
              <a:buNone/>
            </a:pPr>
            <a:endParaRPr lang="en-NZ" dirty="0" smtClean="0">
              <a:latin typeface="Calibri" panose="020F0502020204030204" pitchFamily="34" charset="0"/>
            </a:endParaRPr>
          </a:p>
          <a:p>
            <a:pPr marL="0" indent="0">
              <a:buNone/>
            </a:pPr>
            <a:r>
              <a:rPr lang="en-NZ" dirty="0" smtClean="0">
                <a:latin typeface="Calibri" panose="020F0502020204030204" pitchFamily="34" charset="0"/>
              </a:rPr>
              <a:t>	Null hypothesis 		No relationship</a:t>
            </a:r>
          </a:p>
          <a:p>
            <a:pPr marL="0" indent="0">
              <a:buNone/>
            </a:pPr>
            <a:r>
              <a:rPr lang="en-NZ" dirty="0" smtClean="0">
                <a:latin typeface="Calibri" panose="020F0502020204030204" pitchFamily="34" charset="0"/>
              </a:rPr>
              <a:t>	Alternative Hypothesis	There is a relationship, if the 						relationship is true then you reject 					the null hypothesis.</a:t>
            </a:r>
          </a:p>
          <a:p>
            <a:pPr marL="0" indent="0">
              <a:buNone/>
            </a:pPr>
            <a:endParaRPr lang="en-NZ" dirty="0" smtClean="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2341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a:latin typeface="Calibri" panose="020F0502020204030204" pitchFamily="34" charset="0"/>
              </a:rPr>
              <a:t>Qualitative </a:t>
            </a:r>
            <a:r>
              <a:rPr lang="en-NZ" dirty="0" smtClean="0">
                <a:latin typeface="Calibri" panose="020F0502020204030204" pitchFamily="34" charset="0"/>
              </a:rPr>
              <a:t>Purpose </a:t>
            </a:r>
            <a:r>
              <a:rPr lang="en-NZ" dirty="0">
                <a:latin typeface="Calibri" panose="020F0502020204030204" pitchFamily="34" charset="0"/>
              </a:rPr>
              <a:t>Statements</a:t>
            </a: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
        <p:nvSpPr>
          <p:cNvPr id="9" name="Content Placeholder 8"/>
          <p:cNvSpPr>
            <a:spLocks noGrp="1"/>
          </p:cNvSpPr>
          <p:nvPr>
            <p:ph idx="1"/>
          </p:nvPr>
        </p:nvSpPr>
        <p:spPr>
          <a:xfrm>
            <a:off x="2009000" y="1665287"/>
            <a:ext cx="3164133" cy="4351338"/>
          </a:xfrm>
        </p:spPr>
        <p:txBody>
          <a:bodyPr/>
          <a:lstStyle/>
          <a:p>
            <a:pPr marL="0" indent="0" algn="ctr">
              <a:buNone/>
            </a:pPr>
            <a:r>
              <a:rPr lang="en-NZ" b="1" dirty="0" smtClean="0">
                <a:latin typeface="Calibri" panose="020F0502020204030204" pitchFamily="34" charset="0"/>
              </a:rPr>
              <a:t>Quantitative</a:t>
            </a:r>
          </a:p>
          <a:p>
            <a:pPr marL="0" indent="0" algn="ctr">
              <a:buNone/>
            </a:pPr>
            <a:r>
              <a:rPr lang="en-NZ" dirty="0" smtClean="0">
                <a:latin typeface="Calibri" panose="020F0502020204030204" pitchFamily="34" charset="0"/>
              </a:rPr>
              <a:t>Uses Hypothesis</a:t>
            </a:r>
          </a:p>
          <a:p>
            <a:pPr marL="0" indent="0" algn="ctr">
              <a:buNone/>
            </a:pPr>
            <a:r>
              <a:rPr lang="en-NZ" dirty="0" smtClean="0">
                <a:latin typeface="Calibri" panose="020F0502020204030204" pitchFamily="34" charset="0"/>
              </a:rPr>
              <a:t>Multiple Variables</a:t>
            </a:r>
          </a:p>
          <a:p>
            <a:pPr marL="0" indent="0" algn="ctr">
              <a:buNone/>
            </a:pPr>
            <a:r>
              <a:rPr lang="en-NZ" dirty="0" smtClean="0">
                <a:latin typeface="Calibri" panose="020F0502020204030204" pitchFamily="34" charset="0"/>
              </a:rPr>
              <a:t>Test Theories</a:t>
            </a:r>
          </a:p>
          <a:p>
            <a:pPr marL="0" indent="0" algn="ctr">
              <a:buNone/>
            </a:pPr>
            <a:r>
              <a:rPr lang="en-NZ" dirty="0" smtClean="0">
                <a:latin typeface="Calibri" panose="020F0502020204030204" pitchFamily="34" charset="0"/>
              </a:rPr>
              <a:t>Closed ended stance</a:t>
            </a:r>
          </a:p>
          <a:p>
            <a:pPr marL="0" indent="0" algn="ctr">
              <a:buNone/>
            </a:pPr>
            <a:r>
              <a:rPr lang="en-NZ" dirty="0" smtClean="0">
                <a:latin typeface="Calibri" panose="020F0502020204030204" pitchFamily="34" charset="0"/>
              </a:rPr>
              <a:t>Deductive</a:t>
            </a:r>
          </a:p>
          <a:p>
            <a:pPr marL="0" indent="0" algn="ctr">
              <a:buNone/>
            </a:pPr>
            <a:r>
              <a:rPr lang="en-NZ" dirty="0" smtClean="0">
                <a:latin typeface="Calibri" panose="020F0502020204030204" pitchFamily="34" charset="0"/>
              </a:rPr>
              <a:t>Measure differences</a:t>
            </a:r>
          </a:p>
          <a:p>
            <a:pPr marL="0" indent="0" algn="ctr">
              <a:buNone/>
            </a:pPr>
            <a:endParaRPr lang="en-NZ" dirty="0" smtClean="0">
              <a:latin typeface="Calibri" panose="020F0502020204030204" pitchFamily="34" charset="0"/>
            </a:endParaRPr>
          </a:p>
          <a:p>
            <a:pPr marL="0" indent="0" algn="ctr">
              <a:buNone/>
            </a:pPr>
            <a:endParaRPr lang="en-NZ" dirty="0">
              <a:latin typeface="Calibri" panose="020F0502020204030204" pitchFamily="34" charset="0"/>
            </a:endParaRPr>
          </a:p>
        </p:txBody>
      </p:sp>
      <p:sp>
        <p:nvSpPr>
          <p:cNvPr id="10" name="Content Placeholder 8"/>
          <p:cNvSpPr txBox="1">
            <a:spLocks/>
          </p:cNvSpPr>
          <p:nvPr/>
        </p:nvSpPr>
        <p:spPr>
          <a:xfrm>
            <a:off x="6571333" y="1665287"/>
            <a:ext cx="3164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Z" b="1" dirty="0" smtClean="0">
                <a:latin typeface="Calibri" panose="020F0502020204030204" pitchFamily="34" charset="0"/>
              </a:rPr>
              <a:t>Qualitative</a:t>
            </a:r>
          </a:p>
          <a:p>
            <a:pPr marL="0" indent="0" algn="ctr">
              <a:buFont typeface="Arial" panose="020B0604020202020204" pitchFamily="34" charset="0"/>
              <a:buNone/>
            </a:pPr>
            <a:r>
              <a:rPr lang="en-NZ" dirty="0" smtClean="0">
                <a:latin typeface="Calibri" panose="020F0502020204030204" pitchFamily="34" charset="0"/>
              </a:rPr>
              <a:t>Hypothesis not used</a:t>
            </a:r>
          </a:p>
          <a:p>
            <a:pPr marL="0" indent="0" algn="ctr">
              <a:buFont typeface="Arial" panose="020B0604020202020204" pitchFamily="34" charset="0"/>
              <a:buNone/>
            </a:pPr>
            <a:r>
              <a:rPr lang="en-NZ" dirty="0" smtClean="0">
                <a:latin typeface="Calibri" panose="020F0502020204030204" pitchFamily="34" charset="0"/>
              </a:rPr>
              <a:t>Single concept </a:t>
            </a:r>
          </a:p>
          <a:p>
            <a:pPr marL="0" indent="0" algn="ctr">
              <a:buFont typeface="Arial" panose="020B0604020202020204" pitchFamily="34" charset="0"/>
              <a:buNone/>
            </a:pPr>
            <a:r>
              <a:rPr lang="en-NZ" dirty="0" smtClean="0">
                <a:latin typeface="Calibri" panose="020F0502020204030204" pitchFamily="34" charset="0"/>
              </a:rPr>
              <a:t>General themes</a:t>
            </a:r>
          </a:p>
          <a:p>
            <a:pPr marL="0" indent="0" algn="ctr">
              <a:buFont typeface="Arial" panose="020B0604020202020204" pitchFamily="34" charset="0"/>
              <a:buNone/>
            </a:pPr>
            <a:r>
              <a:rPr lang="en-NZ" dirty="0" smtClean="0">
                <a:latin typeface="Calibri" panose="020F0502020204030204" pitchFamily="34" charset="0"/>
              </a:rPr>
              <a:t>Open ended stance</a:t>
            </a:r>
          </a:p>
          <a:p>
            <a:pPr marL="0" indent="0" algn="ctr">
              <a:buFont typeface="Arial" panose="020B0604020202020204" pitchFamily="34" charset="0"/>
              <a:buNone/>
            </a:pPr>
            <a:r>
              <a:rPr lang="en-NZ" dirty="0" smtClean="0">
                <a:latin typeface="Calibri" panose="020F0502020204030204" pitchFamily="34" charset="0"/>
              </a:rPr>
              <a:t>Inductive</a:t>
            </a:r>
          </a:p>
          <a:p>
            <a:pPr marL="0" indent="0" algn="ctr">
              <a:buFont typeface="Arial" panose="020B0604020202020204" pitchFamily="34" charset="0"/>
              <a:buNone/>
            </a:pPr>
            <a:r>
              <a:rPr lang="en-NZ" dirty="0" smtClean="0">
                <a:latin typeface="Calibri" panose="020F0502020204030204" pitchFamily="34" charset="0"/>
              </a:rPr>
              <a:t>Understanding of views</a:t>
            </a:r>
          </a:p>
        </p:txBody>
      </p:sp>
    </p:spTree>
    <p:extLst>
      <p:ext uri="{BB962C8B-B14F-4D97-AF65-F5344CB8AC3E}">
        <p14:creationId xmlns:p14="http://schemas.microsoft.com/office/powerpoint/2010/main" val="28990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500"/>
                                        <p:tgtEl>
                                          <p:spTgt spid="1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Effect transition="in" filter="fade">
                                      <p:cBhvr>
                                        <p:cTn id="52" dur="500"/>
                                        <p:tgtEl>
                                          <p:spTgt spid="10">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animEffect transition="in" filter="fade">
                                      <p:cBhvr>
                                        <p:cTn id="57" dur="500"/>
                                        <p:tgtEl>
                                          <p:spTgt spid="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6" end="6"/>
                                            </p:txEl>
                                          </p:spTgt>
                                        </p:tgtEl>
                                        <p:attrNameLst>
                                          <p:attrName>style.visibility</p:attrName>
                                        </p:attrNameLst>
                                      </p:cBhvr>
                                      <p:to>
                                        <p:strVal val="visible"/>
                                      </p:to>
                                    </p:set>
                                    <p:animEffect transition="in" filter="fade">
                                      <p:cBhvr>
                                        <p:cTn id="6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a:latin typeface="Calibri" panose="020F0502020204030204" pitchFamily="34" charset="0"/>
              </a:rPr>
              <a:t>Qualitative </a:t>
            </a:r>
            <a:r>
              <a:rPr lang="en-NZ" dirty="0" smtClean="0">
                <a:latin typeface="Calibri" panose="020F0502020204030204" pitchFamily="34" charset="0"/>
              </a:rPr>
              <a:t>Purpose </a:t>
            </a:r>
            <a:r>
              <a:rPr lang="en-NZ" dirty="0">
                <a:latin typeface="Calibri" panose="020F0502020204030204" pitchFamily="34" charset="0"/>
              </a:rPr>
              <a:t>Statements</a:t>
            </a: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
        <p:nvSpPr>
          <p:cNvPr id="9" name="Content Placeholder 8"/>
          <p:cNvSpPr>
            <a:spLocks noGrp="1"/>
          </p:cNvSpPr>
          <p:nvPr>
            <p:ph idx="1"/>
          </p:nvPr>
        </p:nvSpPr>
        <p:spPr>
          <a:xfrm>
            <a:off x="1120000" y="1782493"/>
            <a:ext cx="10233800" cy="4351338"/>
          </a:xfrm>
        </p:spPr>
        <p:txBody>
          <a:bodyPr/>
          <a:lstStyle/>
          <a:p>
            <a:pPr marL="0" indent="0">
              <a:buNone/>
            </a:pPr>
            <a:r>
              <a:rPr lang="en-NZ" dirty="0" smtClean="0">
                <a:latin typeface="Calibri" panose="020F0502020204030204" pitchFamily="34" charset="0"/>
              </a:rPr>
              <a:t>Qualitative Research</a:t>
            </a:r>
          </a:p>
          <a:p>
            <a:pPr marL="0" indent="0">
              <a:buNone/>
            </a:pPr>
            <a:r>
              <a:rPr lang="en-NZ" dirty="0">
                <a:latin typeface="Calibri" panose="020F0502020204030204" pitchFamily="34" charset="0"/>
              </a:rPr>
              <a:t>	</a:t>
            </a:r>
            <a:r>
              <a:rPr lang="en-NZ" dirty="0" smtClean="0">
                <a:latin typeface="Calibri" panose="020F0502020204030204" pitchFamily="34" charset="0"/>
              </a:rPr>
              <a:t>Central component of the research question in qualitative research is the central Phenomenon</a:t>
            </a:r>
          </a:p>
          <a:p>
            <a:pPr marL="0" indent="0">
              <a:buNone/>
            </a:pPr>
            <a:endParaRPr lang="en-NZ" dirty="0">
              <a:latin typeface="Calibri" panose="020F05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214" y="3154677"/>
            <a:ext cx="4120551" cy="3090413"/>
          </a:xfrm>
          <a:prstGeom prst="rect">
            <a:avLst/>
          </a:prstGeom>
        </p:spPr>
      </p:pic>
    </p:spTree>
    <p:extLst>
      <p:ext uri="{BB962C8B-B14F-4D97-AF65-F5344CB8AC3E}">
        <p14:creationId xmlns:p14="http://schemas.microsoft.com/office/powerpoint/2010/main" val="1739100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a:latin typeface="Calibri" panose="020F0502020204030204" pitchFamily="34" charset="0"/>
              </a:rPr>
              <a:t>Qualitative </a:t>
            </a:r>
            <a:r>
              <a:rPr lang="en-NZ" dirty="0" smtClean="0">
                <a:latin typeface="Calibri" panose="020F0502020204030204" pitchFamily="34" charset="0"/>
              </a:rPr>
              <a:t>question</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
        <p:nvSpPr>
          <p:cNvPr id="9" name="Content Placeholder 8"/>
          <p:cNvSpPr>
            <a:spLocks noGrp="1"/>
          </p:cNvSpPr>
          <p:nvPr>
            <p:ph idx="1"/>
          </p:nvPr>
        </p:nvSpPr>
        <p:spPr>
          <a:xfrm>
            <a:off x="1120000" y="1782493"/>
            <a:ext cx="6359957" cy="4351338"/>
          </a:xfrm>
        </p:spPr>
        <p:txBody>
          <a:bodyPr/>
          <a:lstStyle/>
          <a:p>
            <a:pPr marL="0" indent="0">
              <a:buNone/>
            </a:pPr>
            <a:r>
              <a:rPr lang="en-NZ" dirty="0" smtClean="0">
                <a:latin typeface="Calibri" panose="020F0502020204030204" pitchFamily="34" charset="0"/>
              </a:rPr>
              <a:t>Qualitative Research</a:t>
            </a:r>
          </a:p>
          <a:p>
            <a:pPr marL="0" indent="0">
              <a:buNone/>
            </a:pPr>
            <a:r>
              <a:rPr lang="en-NZ" dirty="0">
                <a:latin typeface="Calibri" panose="020F0502020204030204" pitchFamily="34" charset="0"/>
              </a:rPr>
              <a:t>	</a:t>
            </a:r>
            <a:r>
              <a:rPr lang="en-NZ" dirty="0" smtClean="0">
                <a:latin typeface="Calibri" panose="020F0502020204030204" pitchFamily="34" charset="0"/>
              </a:rPr>
              <a:t>The point with qualitative research questions are that they don’t seek to quantify. They are more concerned with how organizations and individuals operate. The response are generally not numeric, but can consist of opinions and thoughts about the central phenomenon </a:t>
            </a:r>
            <a:endParaRPr lang="en-NZ" dirty="0">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957" y="2248929"/>
            <a:ext cx="4146722" cy="2764481"/>
          </a:xfrm>
          <a:prstGeom prst="rect">
            <a:avLst/>
          </a:prstGeom>
        </p:spPr>
      </p:pic>
    </p:spTree>
    <p:extLst>
      <p:ext uri="{BB962C8B-B14F-4D97-AF65-F5344CB8AC3E}">
        <p14:creationId xmlns:p14="http://schemas.microsoft.com/office/powerpoint/2010/main" val="1656858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a:latin typeface="Calibri" panose="020F0502020204030204" pitchFamily="34" charset="0"/>
              </a:rPr>
              <a:t>Qualitative </a:t>
            </a:r>
            <a:r>
              <a:rPr lang="en-NZ" dirty="0" smtClean="0">
                <a:latin typeface="Calibri" panose="020F0502020204030204" pitchFamily="34" charset="0"/>
              </a:rPr>
              <a:t>Purpose </a:t>
            </a:r>
            <a:r>
              <a:rPr lang="en-NZ" dirty="0">
                <a:latin typeface="Calibri" panose="020F0502020204030204" pitchFamily="34" charset="0"/>
              </a:rPr>
              <a:t>Statements</a:t>
            </a: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
        <p:nvSpPr>
          <p:cNvPr id="9" name="Content Placeholder 8"/>
          <p:cNvSpPr>
            <a:spLocks noGrp="1"/>
          </p:cNvSpPr>
          <p:nvPr>
            <p:ph idx="1"/>
          </p:nvPr>
        </p:nvSpPr>
        <p:spPr>
          <a:xfrm>
            <a:off x="1120000" y="2506662"/>
            <a:ext cx="10233800" cy="4351338"/>
          </a:xfrm>
        </p:spPr>
        <p:txBody>
          <a:bodyPr/>
          <a:lstStyle/>
          <a:p>
            <a:pPr marL="0" indent="0">
              <a:buNone/>
            </a:pPr>
            <a:r>
              <a:rPr lang="en-NZ" dirty="0" smtClean="0">
                <a:latin typeface="Calibri" panose="020F0502020204030204" pitchFamily="34" charset="0"/>
              </a:rPr>
              <a:t>The central phenomenon is a concept or process explored in qualitative research.</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i.e. Who identify as ethnic Maori in New Zealand?</a:t>
            </a:r>
            <a:endParaRPr lang="en-NZ" dirty="0">
              <a:latin typeface="Calibri" panose="020F0502020204030204" pitchFamily="34" charset="0"/>
            </a:endParaRPr>
          </a:p>
        </p:txBody>
      </p:sp>
    </p:spTree>
    <p:extLst>
      <p:ext uri="{BB962C8B-B14F-4D97-AF65-F5344CB8AC3E}">
        <p14:creationId xmlns:p14="http://schemas.microsoft.com/office/powerpoint/2010/main" val="2446322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109752"/>
            <a:ext cx="10515600" cy="1325563"/>
          </a:xfrm>
        </p:spPr>
        <p:txBody>
          <a:bodyPr/>
          <a:lstStyle/>
          <a:p>
            <a:r>
              <a:rPr lang="en-NZ" dirty="0">
                <a:latin typeface="Calibri" panose="020F0502020204030204" pitchFamily="34" charset="0"/>
              </a:rPr>
              <a:t>The Research Question</a:t>
            </a:r>
            <a:endParaRPr lang="en-NZ"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5329" y="1632808"/>
            <a:ext cx="7593084" cy="4351338"/>
          </a:xfrm>
        </p:spPr>
      </p:pic>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042754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panose="020B0604020202020204" pitchFamily="34" charset="0"/>
                <a:cs typeface="Arial" panose="020B0604020202020204" pitchFamily="34" charset="0"/>
              </a:rPr>
              <a:t>What permissions do you need.</a:t>
            </a:r>
          </a:p>
          <a:p>
            <a:pPr marL="0" indent="0">
              <a:buNone/>
            </a:pPr>
            <a:r>
              <a:rPr lang="en-NZ" dirty="0" smtClean="0">
                <a:latin typeface="Arial" panose="020B0604020202020204" pitchFamily="34" charset="0"/>
                <a:cs typeface="Arial" panose="020B0604020202020204" pitchFamily="34" charset="0"/>
              </a:rPr>
              <a:t>After </a:t>
            </a:r>
            <a:r>
              <a:rPr lang="en-NZ" dirty="0">
                <a:latin typeface="Arial" panose="020B0604020202020204" pitchFamily="34" charset="0"/>
                <a:cs typeface="Arial" panose="020B0604020202020204" pitchFamily="34" charset="0"/>
              </a:rPr>
              <a:t>selecting participants for the study, the researcher needs to obtain permission from the participants to be the subjects of the study. This permission will ensure that they cooperate in </a:t>
            </a:r>
            <a:r>
              <a:rPr lang="en-NZ" dirty="0" smtClean="0">
                <a:latin typeface="Arial" panose="020B0604020202020204" pitchFamily="34" charset="0"/>
                <a:cs typeface="Arial" panose="020B0604020202020204" pitchFamily="34" charset="0"/>
              </a:rPr>
              <a:t>the </a:t>
            </a:r>
            <a:r>
              <a:rPr lang="en-NZ" dirty="0">
                <a:latin typeface="Arial" panose="020B0604020202020204" pitchFamily="34" charset="0"/>
                <a:cs typeface="Arial" panose="020B0604020202020204" pitchFamily="34" charset="0"/>
              </a:rPr>
              <a:t>study.</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you need to ask for!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30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panose="020B0604020202020204" pitchFamily="34" charset="0"/>
                <a:cs typeface="Arial" panose="020B0604020202020204" pitchFamily="34" charset="0"/>
              </a:rPr>
              <a:t>What permissions will you need.</a:t>
            </a:r>
          </a:p>
          <a:p>
            <a:pPr marL="0" indent="0">
              <a:buNone/>
            </a:pPr>
            <a:r>
              <a:rPr lang="en-NZ" dirty="0" smtClean="0">
                <a:latin typeface="Arial" panose="020B0604020202020204" pitchFamily="34" charset="0"/>
                <a:cs typeface="Arial" panose="020B0604020202020204" pitchFamily="34" charset="0"/>
              </a:rPr>
              <a:t>Also </a:t>
            </a:r>
            <a:r>
              <a:rPr lang="en-NZ" dirty="0">
                <a:latin typeface="Arial" panose="020B0604020202020204" pitchFamily="34" charset="0"/>
                <a:cs typeface="Arial" panose="020B0604020202020204" pitchFamily="34" charset="0"/>
              </a:rPr>
              <a:t>an important part of the permissions is the idea of </a:t>
            </a:r>
            <a:r>
              <a:rPr lang="en-NZ" i="1" dirty="0">
                <a:latin typeface="Arial" panose="020B0604020202020204" pitchFamily="34" charset="0"/>
                <a:cs typeface="Arial" panose="020B0604020202020204" pitchFamily="34" charset="0"/>
              </a:rPr>
              <a:t>informed consent.</a:t>
            </a:r>
            <a:r>
              <a:rPr lang="en-NZ" dirty="0">
                <a:latin typeface="Arial" panose="020B0604020202020204" pitchFamily="34" charset="0"/>
                <a:cs typeface="Arial" panose="020B0604020202020204" pitchFamily="34" charset="0"/>
              </a:rPr>
              <a:t> That the subject fully understands the purpose and intent of the study and what will happen to them and their data.</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you need to ask for!</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2570132"/>
            <a:ext cx="2888763" cy="1918139"/>
          </a:xfrm>
          <a:prstGeom prst="rect">
            <a:avLst/>
          </a:prstGeom>
        </p:spPr>
      </p:pic>
    </p:spTree>
    <p:extLst>
      <p:ext uri="{BB962C8B-B14F-4D97-AF65-F5344CB8AC3E}">
        <p14:creationId xmlns:p14="http://schemas.microsoft.com/office/powerpoint/2010/main" val="364292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2324100" y="1690688"/>
            <a:ext cx="9202882" cy="4931785"/>
          </a:xfrm>
        </p:spPr>
        <p:txBody>
          <a:bodyPr/>
          <a:lstStyle/>
          <a:p>
            <a:pPr marL="0" indent="0">
              <a:buNone/>
            </a:pPr>
            <a:r>
              <a:rPr lang="en-NZ" dirty="0">
                <a:latin typeface="Arial" panose="020B0604020202020204" pitchFamily="34" charset="0"/>
                <a:cs typeface="Arial" panose="020B0604020202020204" pitchFamily="34" charset="0"/>
              </a:rPr>
              <a:t>Who to obtain permissions </a:t>
            </a:r>
            <a:r>
              <a:rPr lang="en-NZ" dirty="0" smtClean="0">
                <a:latin typeface="Arial" panose="020B0604020202020204" pitchFamily="34" charset="0"/>
                <a:cs typeface="Arial" panose="020B0604020202020204" pitchFamily="34" charset="0"/>
              </a:rPr>
              <a:t>from:</a:t>
            </a:r>
            <a:endParaRPr lang="en-NZ" dirty="0">
              <a:latin typeface="Arial" panose="020B0604020202020204" pitchFamily="34" charset="0"/>
              <a:cs typeface="Arial" panose="020B0604020202020204" pitchFamily="34" charset="0"/>
            </a:endParaRPr>
          </a:p>
          <a:p>
            <a:pPr marL="0" indent="0">
              <a:buNone/>
            </a:pPr>
            <a:r>
              <a:rPr lang="en-NZ" dirty="0">
                <a:latin typeface="Arial" panose="020B0604020202020204" pitchFamily="34" charset="0"/>
                <a:cs typeface="Arial" panose="020B0604020202020204" pitchFamily="34" charset="0"/>
              </a:rPr>
              <a:t>	1. Institutions or organizations.</a:t>
            </a:r>
          </a:p>
          <a:p>
            <a:pPr marL="0" indent="0">
              <a:buNone/>
            </a:pPr>
            <a:r>
              <a:rPr lang="en-NZ" dirty="0">
                <a:latin typeface="Arial" panose="020B0604020202020204" pitchFamily="34" charset="0"/>
                <a:cs typeface="Arial" panose="020B0604020202020204" pitchFamily="34" charset="0"/>
              </a:rPr>
              <a:t>	2. Specific sites.</a:t>
            </a:r>
          </a:p>
          <a:p>
            <a:pPr marL="0" indent="0">
              <a:buNone/>
            </a:pPr>
            <a:r>
              <a:rPr lang="en-NZ" dirty="0">
                <a:latin typeface="Arial" panose="020B0604020202020204" pitchFamily="34" charset="0"/>
                <a:cs typeface="Arial" panose="020B0604020202020204" pitchFamily="34" charset="0"/>
              </a:rPr>
              <a:t>	3. Participants.</a:t>
            </a:r>
          </a:p>
          <a:p>
            <a:pPr marL="0" indent="0">
              <a:buNone/>
            </a:pPr>
            <a:r>
              <a:rPr lang="en-NZ" dirty="0">
                <a:latin typeface="Arial" panose="020B0604020202020204" pitchFamily="34" charset="0"/>
                <a:cs typeface="Arial" panose="020B0604020202020204" pitchFamily="34" charset="0"/>
              </a:rPr>
              <a:t>	4. If participants are minor then their </a:t>
            </a:r>
            <a:r>
              <a:rPr lang="en-NZ" dirty="0" smtClean="0">
                <a:latin typeface="Arial" panose="020B0604020202020204" pitchFamily="34" charset="0"/>
                <a:cs typeface="Arial" panose="020B0604020202020204" pitchFamily="34" charset="0"/>
              </a:rPr>
              <a:t>	parent/caregiver</a:t>
            </a:r>
            <a:r>
              <a:rPr lang="en-NZ" dirty="0">
                <a:latin typeface="Arial" panose="020B0604020202020204" pitchFamily="34" charset="0"/>
                <a:cs typeface="Arial" panose="020B0604020202020204" pitchFamily="34" charset="0"/>
              </a:rPr>
              <a:t>.</a:t>
            </a:r>
          </a:p>
          <a:p>
            <a:pPr marL="0" indent="0">
              <a:buNone/>
            </a:pPr>
            <a:r>
              <a:rPr lang="en-NZ" dirty="0">
                <a:latin typeface="Arial" panose="020B0604020202020204" pitchFamily="34" charset="0"/>
                <a:cs typeface="Arial" panose="020B0604020202020204" pitchFamily="34" charset="0"/>
              </a:rPr>
              <a:t>	5. If participant is unable to give informed </a:t>
            </a:r>
            <a:r>
              <a:rPr lang="en-NZ" dirty="0" smtClean="0">
                <a:latin typeface="Arial" panose="020B0604020202020204" pitchFamily="34" charset="0"/>
                <a:cs typeface="Arial" panose="020B0604020202020204" pitchFamily="34" charset="0"/>
              </a:rPr>
              <a:t>consent 	then their caregiver</a:t>
            </a:r>
            <a:r>
              <a:rPr lang="en-NZ" dirty="0">
                <a:latin typeface="Arial" panose="020B0604020202020204" pitchFamily="34" charset="0"/>
                <a:cs typeface="Arial" panose="020B0604020202020204" pitchFamily="34" charset="0"/>
              </a:rPr>
              <a:t>.</a:t>
            </a:r>
          </a:p>
          <a:p>
            <a:pPr marL="0" indent="0">
              <a:buNone/>
            </a:pPr>
            <a:r>
              <a:rPr lang="en-NZ" dirty="0">
                <a:latin typeface="Arial" panose="020B0604020202020204" pitchFamily="34" charset="0"/>
                <a:cs typeface="Arial" panose="020B0604020202020204" pitchFamily="34" charset="0"/>
              </a:rPr>
              <a:t>	6. A research board or ethics committee.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you need to ask for!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54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5447" y="1690688"/>
            <a:ext cx="3501076" cy="4351338"/>
          </a:xfrm>
        </p:spPr>
      </p:pic>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you need to ask for!</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4846523" y="2353038"/>
            <a:ext cx="6846713" cy="3385542"/>
          </a:xfrm>
          <a:prstGeom prst="rect">
            <a:avLst/>
          </a:prstGeom>
          <a:noFill/>
          <a:ln>
            <a:solidFill>
              <a:schemeClr val="bg2"/>
            </a:solidFill>
          </a:ln>
        </p:spPr>
        <p:txBody>
          <a:bodyPr wrap="square" rtlCol="0" anchor="ctr" anchorCtr="1">
            <a:spAutoFit/>
          </a:bodyPr>
          <a:lstStyle/>
          <a:p>
            <a:r>
              <a:rPr lang="en-NZ" sz="2800" dirty="0">
                <a:latin typeface="Arial" panose="020B0604020202020204" pitchFamily="34" charset="0"/>
                <a:cs typeface="Arial" panose="020B0604020202020204" pitchFamily="34" charset="0"/>
              </a:rPr>
              <a:t>What permissions will you need</a:t>
            </a:r>
            <a:r>
              <a:rPr lang="en-NZ" sz="2800" dirty="0" smtClean="0">
                <a:latin typeface="Arial" panose="020B0604020202020204" pitchFamily="34" charset="0"/>
                <a:cs typeface="Arial" panose="020B0604020202020204" pitchFamily="34" charset="0"/>
              </a:rPr>
              <a:t>.</a:t>
            </a:r>
          </a:p>
          <a:p>
            <a:endParaRPr lang="en-NZ" sz="2800" dirty="0">
              <a:latin typeface="Arial" panose="020B0604020202020204" pitchFamily="34" charset="0"/>
              <a:cs typeface="Arial" panose="020B0604020202020204" pitchFamily="34" charset="0"/>
            </a:endParaRPr>
          </a:p>
          <a:p>
            <a:r>
              <a:rPr lang="en-NZ" sz="2800" dirty="0" smtClean="0">
                <a:latin typeface="Arial" panose="020B0604020202020204" pitchFamily="34" charset="0"/>
                <a:cs typeface="Arial" panose="020B0604020202020204" pitchFamily="34" charset="0"/>
              </a:rPr>
              <a:t>Failure </a:t>
            </a:r>
            <a:r>
              <a:rPr lang="en-NZ" sz="2800" dirty="0">
                <a:latin typeface="Arial" panose="020B0604020202020204" pitchFamily="34" charset="0"/>
                <a:cs typeface="Arial" panose="020B0604020202020204" pitchFamily="34" charset="0"/>
              </a:rPr>
              <a:t>to gain informed consent, could lead to the study being invalidated on ethical grounds. Subjects must be given the all the information, not half or different.</a:t>
            </a:r>
          </a:p>
          <a:p>
            <a:endParaRPr lang="en-NZ" dirty="0"/>
          </a:p>
        </p:txBody>
      </p:sp>
    </p:spTree>
    <p:extLst>
      <p:ext uri="{BB962C8B-B14F-4D97-AF65-F5344CB8AC3E}">
        <p14:creationId xmlns:p14="http://schemas.microsoft.com/office/powerpoint/2010/main" val="410637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lvl="0" indent="0">
              <a:buNone/>
            </a:pPr>
            <a:r>
              <a:rPr lang="en-US" dirty="0" smtClean="0">
                <a:latin typeface="Arial" panose="020B0604020202020204" pitchFamily="34" charset="0"/>
                <a:cs typeface="Arial" panose="020B0604020202020204" pitchFamily="34" charset="0"/>
              </a:rPr>
              <a:t>So to gain informed consent from your subject you cannot:</a:t>
            </a:r>
          </a:p>
          <a:p>
            <a:pPr marL="0" lv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1. Allow them to come to any physical 	harm.</a:t>
            </a:r>
          </a:p>
          <a:p>
            <a:pPr marL="0" lv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2. Allow them to come to any 	Psychological harm.</a:t>
            </a:r>
          </a:p>
          <a:p>
            <a:pPr marL="0" lv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3. Lie to them about the nature or 	purpose of the study.</a:t>
            </a: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you need to ask </a:t>
            </a:r>
            <a:r>
              <a:rPr lang="en-US" smtClean="0">
                <a:latin typeface="Arial" panose="020B0604020202020204" pitchFamily="34" charset="0"/>
                <a:cs typeface="Arial" panose="020B0604020202020204" pitchFamily="34" charset="0"/>
              </a:rPr>
              <a:t>for!(EXAM 	Q)</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372" y="3418609"/>
            <a:ext cx="2474191" cy="2474191"/>
          </a:xfrm>
          <a:prstGeom prst="rect">
            <a:avLst/>
          </a:prstGeom>
        </p:spPr>
      </p:pic>
    </p:spTree>
    <p:extLst>
      <p:ext uri="{BB962C8B-B14F-4D97-AF65-F5344CB8AC3E}">
        <p14:creationId xmlns:p14="http://schemas.microsoft.com/office/powerpoint/2010/main" val="382497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9" y="1820750"/>
            <a:ext cx="4895891" cy="3463520"/>
          </a:xfrm>
          <a:prstGeom prst="rect">
            <a:avLst/>
          </a:prstGeom>
        </p:spPr>
      </p:pic>
      <p:sp>
        <p:nvSpPr>
          <p:cNvPr id="14" name="Content Placeholder 13"/>
          <p:cNvSpPr>
            <a:spLocks noGrp="1"/>
          </p:cNvSpPr>
          <p:nvPr>
            <p:ph idx="1"/>
          </p:nvPr>
        </p:nvSpPr>
        <p:spPr>
          <a:xfrm>
            <a:off x="6197787" y="2173395"/>
            <a:ext cx="5663826" cy="2329280"/>
          </a:xfrm>
        </p:spPr>
        <p:txBody>
          <a:bodyPr>
            <a:normAutofit fontScale="92500"/>
          </a:bodyPr>
          <a:lstStyle/>
          <a:p>
            <a:pPr marL="0" lvl="0" indent="0">
              <a:buNone/>
            </a:pPr>
            <a:r>
              <a:rPr lang="en-NZ" dirty="0">
                <a:latin typeface="Arial" panose="020B0604020202020204" pitchFamily="34" charset="0"/>
                <a:cs typeface="Arial" panose="020B0604020202020204" pitchFamily="34" charset="0"/>
              </a:rPr>
              <a:t>Grounded Theory – Is a systematic, qualitative procedure used to generate a theory that explains, at a broad conceptual level, a process, an action, or an interaction about a substantive topic.</a:t>
            </a: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65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551110" y="2403140"/>
            <a:ext cx="8900320" cy="4278398"/>
          </a:xfrm>
        </p:spPr>
        <p:txBody>
          <a:bodyPr>
            <a:noAutofit/>
          </a:bodyPr>
          <a:lstStyle/>
          <a:p>
            <a:pPr indent="0">
              <a:buNone/>
            </a:pPr>
            <a:r>
              <a:rPr lang="en-NZ" dirty="0">
                <a:latin typeface="Arial" panose="020B0604020202020204" pitchFamily="34" charset="0"/>
                <a:cs typeface="Arial" panose="020B0604020202020204" pitchFamily="34" charset="0"/>
              </a:rPr>
              <a:t>Grounded theorists proceed through a systematic set of procedures; collecting data,  identifying categories, connecting these categories and forming a theory that explains the process.</a:t>
            </a:r>
          </a:p>
        </p:txBody>
      </p:sp>
    </p:spTree>
    <p:extLst>
      <p:ext uri="{BB962C8B-B14F-4D97-AF65-F5344CB8AC3E}">
        <p14:creationId xmlns:p14="http://schemas.microsoft.com/office/powerpoint/2010/main" val="32497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6203733" y="2290845"/>
            <a:ext cx="5050215" cy="4278398"/>
          </a:xfrm>
        </p:spPr>
        <p:txBody>
          <a:bodyPr>
            <a:noAutofit/>
          </a:bodyPr>
          <a:lstStyle/>
          <a:p>
            <a:pPr marL="0" lvl="0" indent="0">
              <a:buNone/>
            </a:pPr>
            <a:r>
              <a:rPr lang="en-NZ" dirty="0">
                <a:latin typeface="Arial" panose="020B0604020202020204" pitchFamily="34" charset="0"/>
                <a:cs typeface="Arial" panose="020B0604020202020204" pitchFamily="34" charset="0"/>
              </a:rPr>
              <a:t>You use grounded theory when you need a broad theory or explanation of a process. Grounded theory generates a theory when an existing theories do not address the problem.</a:t>
            </a: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021" y="2130425"/>
            <a:ext cx="4794653" cy="3016084"/>
          </a:xfrm>
          <a:prstGeom prst="rect">
            <a:avLst/>
          </a:prstGeom>
        </p:spPr>
      </p:pic>
    </p:spTree>
    <p:extLst>
      <p:ext uri="{BB962C8B-B14F-4D97-AF65-F5344CB8AC3E}">
        <p14:creationId xmlns:p14="http://schemas.microsoft.com/office/powerpoint/2010/main" val="257760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478921" y="2459287"/>
            <a:ext cx="8900320" cy="4278398"/>
          </a:xfrm>
        </p:spPr>
        <p:txBody>
          <a:bodyPr>
            <a:noAutofit/>
          </a:bodyPr>
          <a:lstStyle/>
          <a:p>
            <a:pPr marL="0" indent="0">
              <a:buNone/>
            </a:pPr>
            <a:r>
              <a:rPr lang="en-NZ" dirty="0" smtClean="0">
                <a:latin typeface="Arial" panose="020B0604020202020204" pitchFamily="34" charset="0"/>
                <a:cs typeface="Arial" panose="020B0604020202020204" pitchFamily="34" charset="0"/>
              </a:rPr>
              <a:t>Types </a:t>
            </a:r>
            <a:r>
              <a:rPr lang="en-NZ" dirty="0">
                <a:latin typeface="Arial" panose="020B0604020202020204" pitchFamily="34" charset="0"/>
                <a:cs typeface="Arial" panose="020B0604020202020204" pitchFamily="34" charset="0"/>
              </a:rPr>
              <a:t>of Grounded Theory Designs – </a:t>
            </a:r>
            <a:endParaRPr lang="en-NZ" dirty="0" smtClean="0">
              <a:latin typeface="Arial" panose="020B0604020202020204" pitchFamily="34" charset="0"/>
              <a:cs typeface="Arial" panose="020B0604020202020204" pitchFamily="34" charset="0"/>
            </a:endParaRPr>
          </a:p>
          <a:p>
            <a:pPr marL="0" indent="0">
              <a:buNone/>
            </a:pPr>
            <a:r>
              <a:rPr lang="en-NZ" dirty="0" smtClean="0">
                <a:latin typeface="Arial" panose="020B0604020202020204" pitchFamily="34" charset="0"/>
                <a:cs typeface="Arial" panose="020B0604020202020204" pitchFamily="34" charset="0"/>
              </a:rPr>
              <a:t>Systematic </a:t>
            </a:r>
            <a:r>
              <a:rPr lang="en-NZ" dirty="0">
                <a:latin typeface="Arial" panose="020B0604020202020204" pitchFamily="34" charset="0"/>
                <a:cs typeface="Arial" panose="020B0604020202020204" pitchFamily="34" charset="0"/>
              </a:rPr>
              <a:t>Design emphasizing the use of data analysis step of open, axial, and selective coding and the development of a logic paradigm or visual picture of the theory generated.</a:t>
            </a:r>
          </a:p>
          <a:p>
            <a:pPr marL="0" lvl="0" indent="0">
              <a:buNone/>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0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609426" y="2297348"/>
            <a:ext cx="8900320" cy="3823365"/>
          </a:xfrm>
        </p:spPr>
        <p:txBody>
          <a:bodyPr>
            <a:noAutofit/>
          </a:bodyPr>
          <a:lstStyle/>
          <a:p>
            <a:pPr marL="0" lvl="0" indent="0">
              <a:buNone/>
            </a:pPr>
            <a:r>
              <a:rPr lang="en-NZ" dirty="0">
                <a:latin typeface="Arial" charset="0"/>
                <a:ea typeface="Arial" charset="0"/>
                <a:cs typeface="Arial" charset="0"/>
              </a:rPr>
              <a:t>Grounded Theory </a:t>
            </a:r>
            <a:r>
              <a:rPr lang="en-NZ" dirty="0" smtClean="0">
                <a:latin typeface="Arial" charset="0"/>
                <a:ea typeface="Arial" charset="0"/>
                <a:cs typeface="Arial" charset="0"/>
              </a:rPr>
              <a:t>–</a:t>
            </a:r>
          </a:p>
          <a:p>
            <a:pPr marL="0" lvl="0" indent="0">
              <a:buNone/>
            </a:pPr>
            <a:r>
              <a:rPr lang="en-NZ" dirty="0" smtClean="0">
                <a:latin typeface="Arial" charset="0"/>
                <a:ea typeface="Arial" charset="0"/>
                <a:cs typeface="Arial" charset="0"/>
              </a:rPr>
              <a:t>Emerging </a:t>
            </a:r>
            <a:r>
              <a:rPr lang="en-NZ" dirty="0">
                <a:latin typeface="Arial" charset="0"/>
                <a:ea typeface="Arial" charset="0"/>
                <a:cs typeface="Arial" charset="0"/>
              </a:rPr>
              <a:t>Design – </a:t>
            </a:r>
            <a:r>
              <a:rPr lang="en-NZ" dirty="0" err="1">
                <a:latin typeface="Arial" charset="0"/>
                <a:ea typeface="Arial" charset="0"/>
                <a:cs typeface="Arial" charset="0"/>
              </a:rPr>
              <a:t>Glasser</a:t>
            </a:r>
            <a:r>
              <a:rPr lang="en-NZ" dirty="0">
                <a:latin typeface="Arial" charset="0"/>
                <a:ea typeface="Arial" charset="0"/>
                <a:cs typeface="Arial" charset="0"/>
              </a:rPr>
              <a:t> (1992) stressed that letting a theory emerge from the data rather than using specific, </a:t>
            </a:r>
            <a:r>
              <a:rPr lang="en-NZ" dirty="0" err="1">
                <a:latin typeface="Arial" charset="0"/>
                <a:ea typeface="Arial" charset="0"/>
                <a:cs typeface="Arial" charset="0"/>
              </a:rPr>
              <a:t>preset</a:t>
            </a:r>
            <a:r>
              <a:rPr lang="en-NZ" dirty="0">
                <a:latin typeface="Arial" charset="0"/>
                <a:ea typeface="Arial" charset="0"/>
                <a:cs typeface="Arial" charset="0"/>
              </a:rPr>
              <a:t> categories. The objective of grounded theory study was for the author to explain the basic social process. This explanation involved constant comparative coding procedures to comparing incident to incident, incident to category, and category.</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81727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109752"/>
            <a:ext cx="10515600" cy="1325563"/>
          </a:xfrm>
        </p:spPr>
        <p:txBody>
          <a:bodyPr/>
          <a:lstStyle/>
          <a:p>
            <a:r>
              <a:rPr lang="en-NZ" dirty="0">
                <a:latin typeface="Calibri" panose="020F0502020204030204" pitchFamily="34" charset="0"/>
              </a:rPr>
              <a:t>The Research Question</a:t>
            </a:r>
            <a:endParaRPr lang="en-NZ" dirty="0"/>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3" name="Content Placeholder 2"/>
          <p:cNvSpPr>
            <a:spLocks noGrp="1"/>
          </p:cNvSpPr>
          <p:nvPr>
            <p:ph idx="1"/>
          </p:nvPr>
        </p:nvSpPr>
        <p:spPr>
          <a:xfrm>
            <a:off x="1054097" y="2632933"/>
            <a:ext cx="10233800" cy="2268580"/>
          </a:xfrm>
        </p:spPr>
        <p:txBody>
          <a:bodyPr/>
          <a:lstStyle/>
          <a:p>
            <a:pPr marL="0" indent="0">
              <a:buNone/>
            </a:pPr>
            <a:r>
              <a:rPr lang="en-US" dirty="0" smtClean="0"/>
              <a:t>Not only do you have to ask the right question, but the question needs to be worded in such a way that it can answered through research.</a:t>
            </a:r>
            <a:endParaRPr lang="en-US" dirty="0"/>
          </a:p>
        </p:txBody>
      </p:sp>
    </p:spTree>
    <p:extLst>
      <p:ext uri="{BB962C8B-B14F-4D97-AF65-F5344CB8AC3E}">
        <p14:creationId xmlns:p14="http://schemas.microsoft.com/office/powerpoint/2010/main" val="4316099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5662442" y="1943121"/>
            <a:ext cx="5392736" cy="4278398"/>
          </a:xfrm>
        </p:spPr>
        <p:txBody>
          <a:bodyPr>
            <a:noAutofit/>
          </a:bodyPr>
          <a:lstStyle/>
          <a:p>
            <a:pPr marL="0" indent="0">
              <a:buNone/>
            </a:pPr>
            <a:r>
              <a:rPr lang="en-NZ" dirty="0">
                <a:latin typeface="Arial" charset="0"/>
                <a:ea typeface="Arial" charset="0"/>
                <a:cs typeface="Arial" charset="0"/>
              </a:rPr>
              <a:t>Grounded Theory – Constructivist Design – </a:t>
            </a:r>
            <a:endParaRPr lang="en-NZ" dirty="0" smtClean="0">
              <a:latin typeface="Arial" charset="0"/>
              <a:ea typeface="Arial" charset="0"/>
              <a:cs typeface="Arial" charset="0"/>
            </a:endParaRPr>
          </a:p>
          <a:p>
            <a:pPr marL="0" indent="0">
              <a:buNone/>
            </a:pPr>
            <a:r>
              <a:rPr lang="en-NZ" dirty="0" smtClean="0">
                <a:latin typeface="Arial" charset="0"/>
                <a:ea typeface="Arial" charset="0"/>
                <a:cs typeface="Arial" charset="0"/>
              </a:rPr>
              <a:t>Is </a:t>
            </a:r>
            <a:r>
              <a:rPr lang="en-NZ" dirty="0">
                <a:latin typeface="Arial" charset="0"/>
                <a:ea typeface="Arial" charset="0"/>
                <a:cs typeface="Arial" charset="0"/>
              </a:rPr>
              <a:t>more a philosophical position, and lies between the positivism (Qualitative) researchers and the post-modernist researchers who challenge the importance of methods.</a:t>
            </a:r>
          </a:p>
          <a:p>
            <a:pPr marL="0" lv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024" y="1779029"/>
            <a:ext cx="3624992" cy="3624992"/>
          </a:xfrm>
          <a:prstGeom prst="rect">
            <a:avLst/>
          </a:prstGeom>
        </p:spPr>
      </p:pic>
    </p:spTree>
    <p:extLst>
      <p:ext uri="{BB962C8B-B14F-4D97-AF65-F5344CB8AC3E}">
        <p14:creationId xmlns:p14="http://schemas.microsoft.com/office/powerpoint/2010/main" val="40712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008065" y="1893694"/>
            <a:ext cx="5681060" cy="4383538"/>
          </a:xfrm>
        </p:spPr>
        <p:txBody>
          <a:bodyPr>
            <a:noAutofit/>
          </a:bodyPr>
          <a:lstStyle/>
          <a:p>
            <a:pPr indent="0">
              <a:buNone/>
            </a:pPr>
            <a:r>
              <a:rPr lang="en-NZ" dirty="0">
                <a:latin typeface="Arial" charset="0"/>
                <a:ea typeface="Arial" charset="0"/>
                <a:cs typeface="Arial" charset="0"/>
              </a:rPr>
              <a:t>Grounded Theory – Constructivist Design – </a:t>
            </a:r>
            <a:endParaRPr lang="en-NZ" dirty="0" smtClean="0">
              <a:latin typeface="Arial" charset="0"/>
              <a:ea typeface="Arial" charset="0"/>
              <a:cs typeface="Arial" charset="0"/>
            </a:endParaRPr>
          </a:p>
          <a:p>
            <a:pPr indent="0">
              <a:buNone/>
            </a:pPr>
            <a:r>
              <a:rPr lang="en-NZ" dirty="0" smtClean="0">
                <a:latin typeface="Arial" charset="0"/>
                <a:ea typeface="Arial" charset="0"/>
                <a:cs typeface="Arial" charset="0"/>
              </a:rPr>
              <a:t>The </a:t>
            </a:r>
            <a:r>
              <a:rPr lang="en-NZ" dirty="0">
                <a:latin typeface="Arial" charset="0"/>
                <a:ea typeface="Arial" charset="0"/>
                <a:cs typeface="Arial" charset="0"/>
              </a:rPr>
              <a:t>focus is on the meanings ascribed by participants in the study. More interested in the views, values, beliefs, feelings, assumptions, and ideologies of the individuals than facts and describing acts. </a:t>
            </a:r>
          </a:p>
          <a:p>
            <a:pPr indent="0">
              <a:buNone/>
            </a:pPr>
            <a:endParaRPr lang="en-NZ" dirty="0"/>
          </a:p>
          <a:p>
            <a:pPr indent="0">
              <a:buNone/>
            </a:pPr>
            <a:endParaRPr lang="en-NZ" dirty="0"/>
          </a:p>
          <a:p>
            <a:pPr indent="0">
              <a:buNone/>
            </a:pPr>
            <a:r>
              <a:rPr lang="en-NZ" dirty="0"/>
              <a:t>	</a:t>
            </a:r>
          </a:p>
          <a:p>
            <a:pPr marL="0" lv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664" y="2116116"/>
            <a:ext cx="4763623" cy="3172573"/>
          </a:xfrm>
          <a:prstGeom prst="rect">
            <a:avLst/>
          </a:prstGeom>
        </p:spPr>
      </p:pic>
    </p:spTree>
    <p:extLst>
      <p:ext uri="{BB962C8B-B14F-4D97-AF65-F5344CB8AC3E}">
        <p14:creationId xmlns:p14="http://schemas.microsoft.com/office/powerpoint/2010/main" val="159516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4720280" y="2116115"/>
            <a:ext cx="7016903" cy="4278398"/>
          </a:xfrm>
        </p:spPr>
        <p:txBody>
          <a:bodyPr>
            <a:noAutofit/>
          </a:bodyPr>
          <a:lstStyle/>
          <a:p>
            <a:pPr indent="0">
              <a:buNone/>
            </a:pPr>
            <a:r>
              <a:rPr lang="en-NZ" dirty="0">
                <a:latin typeface="Arial" charset="0"/>
                <a:ea typeface="Arial" charset="0"/>
                <a:cs typeface="Arial" charset="0"/>
              </a:rPr>
              <a:t>Grounded Theory – </a:t>
            </a:r>
            <a:r>
              <a:rPr lang="en-NZ" dirty="0" smtClean="0">
                <a:latin typeface="Arial" charset="0"/>
                <a:ea typeface="Arial" charset="0"/>
                <a:cs typeface="Arial" charset="0"/>
              </a:rPr>
              <a:t>Constructivist </a:t>
            </a:r>
            <a:r>
              <a:rPr lang="en-NZ" dirty="0">
                <a:latin typeface="Arial" charset="0"/>
                <a:ea typeface="Arial" charset="0"/>
                <a:cs typeface="Arial" charset="0"/>
              </a:rPr>
              <a:t>Design </a:t>
            </a:r>
            <a:endParaRPr lang="en-NZ" dirty="0" smtClean="0">
              <a:latin typeface="Arial" charset="0"/>
              <a:ea typeface="Arial" charset="0"/>
              <a:cs typeface="Arial" charset="0"/>
            </a:endParaRPr>
          </a:p>
          <a:p>
            <a:pPr indent="0">
              <a:buNone/>
            </a:pPr>
            <a:r>
              <a:rPr lang="en-NZ" dirty="0" smtClean="0">
                <a:latin typeface="Arial" charset="0"/>
                <a:ea typeface="Arial" charset="0"/>
                <a:cs typeface="Arial" charset="0"/>
              </a:rPr>
              <a:t>Argue </a:t>
            </a:r>
            <a:r>
              <a:rPr lang="en-NZ" dirty="0">
                <a:latin typeface="Arial" charset="0"/>
                <a:ea typeface="Arial" charset="0"/>
                <a:cs typeface="Arial" charset="0"/>
              </a:rPr>
              <a:t>that any aspect that obscures experiences, such as complex terms or jargon, diagrams, or conceptual maps, detract from grounded theory and represent an attempt to gain power in their use. </a:t>
            </a:r>
          </a:p>
          <a:p>
            <a:pPr indent="0">
              <a:buNone/>
            </a:pPr>
            <a:r>
              <a:rPr lang="en-NZ" dirty="0">
                <a:latin typeface="Arial" charset="0"/>
                <a:ea typeface="Arial" charset="0"/>
                <a:cs typeface="Arial" charset="0"/>
              </a:rPr>
              <a:t>	</a:t>
            </a:r>
          </a:p>
          <a:p>
            <a:pPr marL="0" lv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815" y="1787611"/>
            <a:ext cx="3410465" cy="3410465"/>
          </a:xfrm>
          <a:prstGeom prst="rect">
            <a:avLst/>
          </a:prstGeom>
        </p:spPr>
      </p:pic>
    </p:spTree>
    <p:extLst>
      <p:ext uri="{BB962C8B-B14F-4D97-AF65-F5344CB8AC3E}">
        <p14:creationId xmlns:p14="http://schemas.microsoft.com/office/powerpoint/2010/main" val="1821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5159933" y="2635099"/>
            <a:ext cx="6595461" cy="2900727"/>
          </a:xfrm>
        </p:spPr>
        <p:txBody>
          <a:bodyPr>
            <a:noAutofit/>
          </a:bodyPr>
          <a:lstStyle/>
          <a:p>
            <a:pPr indent="0">
              <a:buNone/>
            </a:pPr>
            <a:r>
              <a:rPr lang="en-NZ" dirty="0">
                <a:latin typeface="Arial" charset="0"/>
                <a:ea typeface="Arial" charset="0"/>
                <a:cs typeface="Arial" charset="0"/>
              </a:rPr>
              <a:t>Grounded Theory – Constructivist Design – Emphasise the role of the researcher they make decisions about the categories through out the study. They bring certain questions to the data along with a store of sociological concepts, and their own world view.</a:t>
            </a:r>
          </a:p>
          <a:p>
            <a:pPr indent="0">
              <a:buNone/>
            </a:pPr>
            <a:endParaRPr lang="en-NZ" dirty="0">
              <a:latin typeface="Arial" charset="0"/>
              <a:ea typeface="Arial" charset="0"/>
              <a:cs typeface="Arial" charset="0"/>
            </a:endParaRPr>
          </a:p>
          <a:p>
            <a:pPr marL="0" lv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898" y="2100143"/>
            <a:ext cx="2978723" cy="3970638"/>
          </a:xfrm>
          <a:prstGeom prst="rect">
            <a:avLst/>
          </a:prstGeom>
        </p:spPr>
      </p:pic>
    </p:spTree>
    <p:extLst>
      <p:ext uri="{BB962C8B-B14F-4D97-AF65-F5344CB8AC3E}">
        <p14:creationId xmlns:p14="http://schemas.microsoft.com/office/powerpoint/2010/main" val="281853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543523" y="2091402"/>
            <a:ext cx="8900320" cy="4278398"/>
          </a:xfrm>
        </p:spPr>
        <p:txBody>
          <a:bodyPr>
            <a:noAutofit/>
          </a:bodyPr>
          <a:lstStyle/>
          <a:p>
            <a:pPr indent="0">
              <a:buNone/>
            </a:pPr>
            <a:endParaRPr lang="en-NZ" dirty="0">
              <a:latin typeface="Arial" charset="0"/>
              <a:ea typeface="Arial" charset="0"/>
              <a:cs typeface="Arial" charset="0"/>
            </a:endParaRPr>
          </a:p>
          <a:p>
            <a:pPr indent="0">
              <a:buNone/>
            </a:pPr>
            <a:r>
              <a:rPr lang="en-NZ" dirty="0">
                <a:latin typeface="Arial" charset="0"/>
                <a:ea typeface="Arial" charset="0"/>
                <a:cs typeface="Arial" charset="0"/>
              </a:rPr>
              <a:t>A grounded theorist explains the feelings of individuals as they experience the process.</a:t>
            </a:r>
          </a:p>
          <a:p>
            <a:pPr indent="0">
              <a:buNone/>
            </a:pPr>
            <a:endParaRPr lang="en-NZ" dirty="0">
              <a:latin typeface="Arial" charset="0"/>
              <a:ea typeface="Arial" charset="0"/>
              <a:cs typeface="Arial" charset="0"/>
            </a:endParaRPr>
          </a:p>
          <a:p>
            <a:pPr indent="0">
              <a:buNone/>
            </a:pPr>
            <a:r>
              <a:rPr lang="en-NZ" dirty="0">
                <a:latin typeface="Arial" charset="0"/>
                <a:ea typeface="Arial" charset="0"/>
                <a:cs typeface="Arial" charset="0"/>
              </a:rPr>
              <a:t>	“What it means to have the disease.” (</a:t>
            </a:r>
            <a:r>
              <a:rPr lang="en-NZ" dirty="0" err="1">
                <a:latin typeface="Arial" charset="0"/>
                <a:ea typeface="Arial" charset="0"/>
                <a:cs typeface="Arial" charset="0"/>
              </a:rPr>
              <a:t>Charmaz</a:t>
            </a:r>
            <a:r>
              <a:rPr lang="en-NZ" dirty="0">
                <a:latin typeface="Arial" charset="0"/>
                <a:ea typeface="Arial" charset="0"/>
                <a:cs typeface="Arial" charset="0"/>
              </a:rPr>
              <a:t>, 1994)</a:t>
            </a:r>
          </a:p>
          <a:p>
            <a:pPr marL="0" lvl="0" indent="0">
              <a:buNone/>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6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 EXAM!!!!!!!!!!!</a:t>
            </a:r>
            <a:endParaRPr lang="en-US" dirty="0"/>
          </a:p>
        </p:txBody>
      </p:sp>
      <p:sp>
        <p:nvSpPr>
          <p:cNvPr id="14" name="Content Placeholder 13"/>
          <p:cNvSpPr>
            <a:spLocks noGrp="1"/>
          </p:cNvSpPr>
          <p:nvPr>
            <p:ph idx="1"/>
          </p:nvPr>
        </p:nvSpPr>
        <p:spPr>
          <a:xfrm>
            <a:off x="1535286" y="2223208"/>
            <a:ext cx="8900320" cy="4278398"/>
          </a:xfrm>
        </p:spPr>
        <p:txBody>
          <a:bodyPr>
            <a:noAutofit/>
          </a:bodyPr>
          <a:lstStyle/>
          <a:p>
            <a:pPr marL="0" lvl="0" indent="0">
              <a:buNone/>
            </a:pPr>
            <a:r>
              <a:rPr lang="en-US" dirty="0" err="1" smtClean="0">
                <a:latin typeface="Arial" charset="0"/>
                <a:ea typeface="Arial" charset="0"/>
                <a:cs typeface="Arial" charset="0"/>
              </a:rPr>
              <a:t>Constuctivist</a:t>
            </a:r>
            <a:endParaRPr lang="en-US" dirty="0" smtClean="0">
              <a:latin typeface="Arial" charset="0"/>
              <a:ea typeface="Arial" charset="0"/>
              <a:cs typeface="Arial" charset="0"/>
            </a:endParaRPr>
          </a:p>
          <a:p>
            <a:pPr marL="0" lvl="0" indent="0">
              <a:buNone/>
            </a:pPr>
            <a:r>
              <a:rPr lang="en-US" dirty="0" smtClean="0">
                <a:latin typeface="Arial" charset="0"/>
                <a:ea typeface="Arial" charset="0"/>
                <a:cs typeface="Arial" charset="0"/>
              </a:rPr>
              <a:t>In </a:t>
            </a:r>
            <a:r>
              <a:rPr lang="en-US" dirty="0">
                <a:latin typeface="Arial" charset="0"/>
                <a:ea typeface="Arial" charset="0"/>
                <a:cs typeface="Arial" charset="0"/>
              </a:rPr>
              <a:t>both cases, the theory of </a:t>
            </a:r>
            <a:r>
              <a:rPr lang="en-US" b="1" dirty="0">
                <a:latin typeface="Arial" charset="0"/>
                <a:ea typeface="Arial" charset="0"/>
                <a:cs typeface="Arial" charset="0"/>
              </a:rPr>
              <a:t>constructivism</a:t>
            </a:r>
            <a:r>
              <a:rPr lang="en-US" dirty="0">
                <a:latin typeface="Arial" charset="0"/>
                <a:ea typeface="Arial" charset="0"/>
                <a:cs typeface="Arial" charset="0"/>
              </a:rPr>
              <a:t> suggests that learners construct knowledge out of their experiences. However, </a:t>
            </a:r>
            <a:r>
              <a:rPr lang="en-US" b="1" dirty="0">
                <a:latin typeface="Arial" charset="0"/>
                <a:ea typeface="Arial" charset="0"/>
                <a:cs typeface="Arial" charset="0"/>
              </a:rPr>
              <a:t>constructivism</a:t>
            </a:r>
            <a:r>
              <a:rPr lang="en-US" dirty="0">
                <a:latin typeface="Arial" charset="0"/>
                <a:ea typeface="Arial" charset="0"/>
                <a:cs typeface="Arial" charset="0"/>
              </a:rPr>
              <a:t> is often associated with pedagogic </a:t>
            </a:r>
            <a:r>
              <a:rPr lang="en-US" b="1" dirty="0">
                <a:latin typeface="Arial" charset="0"/>
                <a:ea typeface="Arial" charset="0"/>
                <a:cs typeface="Arial" charset="0"/>
              </a:rPr>
              <a:t>approaches</a:t>
            </a:r>
            <a:r>
              <a:rPr lang="en-US" dirty="0">
                <a:latin typeface="Arial" charset="0"/>
                <a:ea typeface="Arial" charset="0"/>
                <a:cs typeface="Arial" charset="0"/>
              </a:rPr>
              <a:t> that promote active learning, or learning by doing.</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86682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 EXAM!!!!!!!!</a:t>
            </a:r>
            <a:endParaRPr lang="en-US" dirty="0"/>
          </a:p>
        </p:txBody>
      </p:sp>
      <p:sp>
        <p:nvSpPr>
          <p:cNvPr id="14" name="Content Placeholder 13"/>
          <p:cNvSpPr>
            <a:spLocks noGrp="1"/>
          </p:cNvSpPr>
          <p:nvPr>
            <p:ph idx="1"/>
          </p:nvPr>
        </p:nvSpPr>
        <p:spPr>
          <a:xfrm>
            <a:off x="1502335" y="2462104"/>
            <a:ext cx="9618746" cy="3139625"/>
          </a:xfrm>
        </p:spPr>
        <p:txBody>
          <a:bodyPr>
            <a:noAutofit/>
          </a:bodyPr>
          <a:lstStyle/>
          <a:p>
            <a:pPr marL="0" lvl="0" indent="0">
              <a:buNone/>
            </a:pPr>
            <a:r>
              <a:rPr lang="en-US" dirty="0">
                <a:latin typeface="Arial" charset="0"/>
                <a:ea typeface="Arial" charset="0"/>
                <a:cs typeface="Arial" charset="0"/>
              </a:rPr>
              <a:t>The term </a:t>
            </a:r>
            <a:r>
              <a:rPr lang="en-US" i="1" dirty="0">
                <a:latin typeface="Arial" charset="0"/>
                <a:ea typeface="Arial" charset="0"/>
                <a:cs typeface="Arial" charset="0"/>
              </a:rPr>
              <a:t>postmodernism</a:t>
            </a:r>
            <a:r>
              <a:rPr lang="en-US" dirty="0">
                <a:latin typeface="Arial" charset="0"/>
                <a:ea typeface="Arial" charset="0"/>
                <a:cs typeface="Arial" charset="0"/>
              </a:rPr>
              <a:t> has been applied to a host of movements, mainly in art, music, and literature, that reacted against tendencies in modernism, and are typically marked by revival of historical elements and techniques</a:t>
            </a:r>
            <a:r>
              <a:rPr lang="en-US" dirty="0" smtClean="0">
                <a:latin typeface="Arial" charset="0"/>
                <a:ea typeface="Arial" charset="0"/>
                <a:cs typeface="Arial" charset="0"/>
              </a:rPr>
              <a:t>.</a:t>
            </a:r>
          </a:p>
          <a:p>
            <a:pPr marL="0" lvl="0" indent="0">
              <a:buNone/>
            </a:pPr>
            <a:r>
              <a:rPr lang="en-US" b="1" dirty="0">
                <a:latin typeface="Arial" charset="0"/>
                <a:ea typeface="Arial" charset="0"/>
                <a:cs typeface="Arial" charset="0"/>
              </a:rPr>
              <a:t>P</a:t>
            </a:r>
            <a:r>
              <a:rPr lang="en-US" dirty="0">
                <a:latin typeface="Arial" charset="0"/>
                <a:ea typeface="Arial" charset="0"/>
                <a:cs typeface="Arial" charset="0"/>
              </a:rPr>
              <a:t>ostmodernism is renowned for its extravagant aestheticism, irregular beauty and unashamed devotion to style over substance.</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6884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 EXAM!!! may</a:t>
            </a:r>
            <a:endParaRPr lang="en-US" dirty="0"/>
          </a:p>
        </p:txBody>
      </p:sp>
      <p:sp>
        <p:nvSpPr>
          <p:cNvPr id="14" name="Content Placeholder 13"/>
          <p:cNvSpPr>
            <a:spLocks noGrp="1"/>
          </p:cNvSpPr>
          <p:nvPr>
            <p:ph idx="1"/>
          </p:nvPr>
        </p:nvSpPr>
        <p:spPr>
          <a:xfrm>
            <a:off x="1527048" y="1745413"/>
            <a:ext cx="8900320" cy="4278398"/>
          </a:xfrm>
        </p:spPr>
        <p:txBody>
          <a:bodyPr>
            <a:noAutofit/>
          </a:bodyPr>
          <a:lstStyle/>
          <a:p>
            <a:pPr indent="0">
              <a:buNone/>
            </a:pPr>
            <a:r>
              <a:rPr lang="en-NZ" dirty="0">
                <a:latin typeface="Arial" charset="0"/>
                <a:ea typeface="Arial" charset="0"/>
                <a:cs typeface="Arial" charset="0"/>
              </a:rPr>
              <a:t>Grounded Theory – Key Characteristics</a:t>
            </a:r>
          </a:p>
          <a:p>
            <a:pPr indent="0">
              <a:buNone/>
            </a:pPr>
            <a:r>
              <a:rPr lang="en-NZ" dirty="0">
                <a:latin typeface="Arial" charset="0"/>
                <a:ea typeface="Arial" charset="0"/>
                <a:cs typeface="Arial" charset="0"/>
              </a:rPr>
              <a:t>		1. Process approach</a:t>
            </a:r>
          </a:p>
          <a:p>
            <a:pPr indent="0">
              <a:buNone/>
            </a:pPr>
            <a:r>
              <a:rPr lang="en-NZ" dirty="0">
                <a:latin typeface="Arial" charset="0"/>
                <a:ea typeface="Arial" charset="0"/>
                <a:cs typeface="Arial" charset="0"/>
              </a:rPr>
              <a:t>		2. Theoretical sampling</a:t>
            </a:r>
          </a:p>
          <a:p>
            <a:pPr indent="0">
              <a:buNone/>
            </a:pPr>
            <a:r>
              <a:rPr lang="en-NZ" dirty="0">
                <a:latin typeface="Arial" charset="0"/>
                <a:ea typeface="Arial" charset="0"/>
                <a:cs typeface="Arial" charset="0"/>
              </a:rPr>
              <a:t>		3. Constant comparative data analysis</a:t>
            </a:r>
          </a:p>
          <a:p>
            <a:pPr indent="0">
              <a:buNone/>
            </a:pPr>
            <a:r>
              <a:rPr lang="en-NZ" dirty="0">
                <a:latin typeface="Arial" charset="0"/>
                <a:ea typeface="Arial" charset="0"/>
                <a:cs typeface="Arial" charset="0"/>
              </a:rPr>
              <a:t>		4. A core category</a:t>
            </a:r>
          </a:p>
          <a:p>
            <a:pPr indent="0">
              <a:buNone/>
            </a:pPr>
            <a:r>
              <a:rPr lang="en-NZ" dirty="0">
                <a:latin typeface="Arial" charset="0"/>
                <a:ea typeface="Arial" charset="0"/>
                <a:cs typeface="Arial" charset="0"/>
              </a:rPr>
              <a:t>		5. Theory generation</a:t>
            </a:r>
          </a:p>
          <a:p>
            <a:pPr indent="0">
              <a:buNone/>
            </a:pPr>
            <a:r>
              <a:rPr lang="en-NZ" dirty="0">
                <a:latin typeface="Arial" charset="0"/>
                <a:ea typeface="Arial" charset="0"/>
                <a:cs typeface="Arial" charset="0"/>
              </a:rPr>
              <a:t>		6. Memos</a:t>
            </a:r>
          </a:p>
          <a:p>
            <a:pPr marL="0" lvl="0" indent="0">
              <a:buNone/>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495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485859" y="2758667"/>
            <a:ext cx="8900320" cy="3032533"/>
          </a:xfrm>
        </p:spPr>
        <p:txBody>
          <a:bodyPr>
            <a:noAutofit/>
          </a:bodyPr>
          <a:lstStyle/>
          <a:p>
            <a:pPr indent="0">
              <a:buNone/>
            </a:pPr>
            <a:r>
              <a:rPr lang="en-NZ" dirty="0">
                <a:latin typeface="Arial" charset="0"/>
                <a:ea typeface="Arial" charset="0"/>
                <a:cs typeface="Arial" charset="0"/>
              </a:rPr>
              <a:t>Grounded Theory – Ethical issues</a:t>
            </a:r>
          </a:p>
          <a:p>
            <a:pPr indent="0">
              <a:buNone/>
            </a:pPr>
            <a:r>
              <a:rPr lang="en-NZ" dirty="0" smtClean="0">
                <a:latin typeface="Arial" charset="0"/>
                <a:ea typeface="Arial" charset="0"/>
                <a:cs typeface="Arial" charset="0"/>
              </a:rPr>
              <a:t>The </a:t>
            </a:r>
            <a:r>
              <a:rPr lang="en-NZ" dirty="0">
                <a:latin typeface="Arial" charset="0"/>
                <a:ea typeface="Arial" charset="0"/>
                <a:cs typeface="Arial" charset="0"/>
              </a:rPr>
              <a:t>writing on grounded theory are largely silent on ethical issues in the conduct of research. This does not mean that grounded theory is unethical.  </a:t>
            </a:r>
          </a:p>
          <a:p>
            <a:pPr indent="0">
              <a:buNone/>
            </a:pPr>
            <a:endParaRPr lang="en-NZ" dirty="0">
              <a:latin typeface="Arial" charset="0"/>
              <a:ea typeface="Arial" charset="0"/>
              <a:cs typeface="Arial" charset="0"/>
            </a:endParaRPr>
          </a:p>
        </p:txBody>
      </p:sp>
    </p:spTree>
    <p:extLst>
      <p:ext uri="{BB962C8B-B14F-4D97-AF65-F5344CB8AC3E}">
        <p14:creationId xmlns:p14="http://schemas.microsoft.com/office/powerpoint/2010/main" val="5629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592952" y="2742191"/>
            <a:ext cx="8900320" cy="4886046"/>
          </a:xfrm>
        </p:spPr>
        <p:txBody>
          <a:bodyPr>
            <a:noAutofit/>
          </a:bodyPr>
          <a:lstStyle/>
          <a:p>
            <a:pPr indent="0">
              <a:buNone/>
            </a:pPr>
            <a:r>
              <a:rPr lang="en-NZ" dirty="0">
                <a:latin typeface="Arial" charset="0"/>
                <a:ea typeface="Arial" charset="0"/>
                <a:cs typeface="Arial" charset="0"/>
              </a:rPr>
              <a:t>Grounded Theory – Ethical issues</a:t>
            </a:r>
          </a:p>
          <a:p>
            <a:pPr indent="0">
              <a:buNone/>
            </a:pPr>
            <a:r>
              <a:rPr lang="en-NZ" dirty="0" smtClean="0">
                <a:latin typeface="Arial" charset="0"/>
                <a:ea typeface="Arial" charset="0"/>
                <a:cs typeface="Arial" charset="0"/>
              </a:rPr>
              <a:t>Ethical </a:t>
            </a:r>
            <a:r>
              <a:rPr lang="en-NZ" dirty="0">
                <a:latin typeface="Arial" charset="0"/>
                <a:ea typeface="Arial" charset="0"/>
                <a:cs typeface="Arial" charset="0"/>
              </a:rPr>
              <a:t>issues face grounded theory researchers when they declare the purpose of the study knowing that it will emerge through the grounding in the participants views. It does raise the question of power and authority and giving appropriate voice to participants about the research process</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43908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109752"/>
            <a:ext cx="10515600" cy="1325563"/>
          </a:xfrm>
        </p:spPr>
        <p:txBody>
          <a:bodyPr/>
          <a:lstStyle/>
          <a:p>
            <a:r>
              <a:rPr lang="en-NZ" dirty="0">
                <a:latin typeface="Calibri" panose="020F0502020204030204" pitchFamily="34" charset="0"/>
              </a:rPr>
              <a:t>The Research Question</a:t>
            </a:r>
            <a:endParaRPr lang="en-NZ" dirty="0"/>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
        <p:nvSpPr>
          <p:cNvPr id="3" name="Content Placeholder 2"/>
          <p:cNvSpPr>
            <a:spLocks noGrp="1"/>
          </p:cNvSpPr>
          <p:nvPr>
            <p:ph idx="1"/>
          </p:nvPr>
        </p:nvSpPr>
        <p:spPr>
          <a:xfrm>
            <a:off x="1054097" y="2352847"/>
            <a:ext cx="10233800" cy="2540429"/>
          </a:xfrm>
        </p:spPr>
        <p:txBody>
          <a:bodyPr/>
          <a:lstStyle/>
          <a:p>
            <a:pPr marL="0" indent="0">
              <a:buNone/>
            </a:pPr>
            <a:r>
              <a:rPr lang="en-US" dirty="0" smtClean="0"/>
              <a:t>For example: “Do children learn better using computers?” does not make a good research question.</a:t>
            </a:r>
          </a:p>
          <a:p>
            <a:pPr marL="0" indent="0">
              <a:buNone/>
            </a:pPr>
            <a:endParaRPr lang="en-US" dirty="0" smtClean="0"/>
          </a:p>
          <a:p>
            <a:pPr marL="0" indent="0">
              <a:buNone/>
            </a:pPr>
            <a:r>
              <a:rPr lang="en-US" dirty="0"/>
              <a:t>I</a:t>
            </a:r>
            <a:r>
              <a:rPr lang="en-US" dirty="0" smtClean="0"/>
              <a:t>s agile methodology a better software development method?</a:t>
            </a:r>
            <a:endParaRPr lang="en-US" dirty="0"/>
          </a:p>
        </p:txBody>
      </p:sp>
    </p:spTree>
    <p:extLst>
      <p:ext uri="{BB962C8B-B14F-4D97-AF65-F5344CB8AC3E}">
        <p14:creationId xmlns:p14="http://schemas.microsoft.com/office/powerpoint/2010/main" val="21507707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6829167" y="1943121"/>
            <a:ext cx="5105725" cy="4278398"/>
          </a:xfrm>
        </p:spPr>
        <p:txBody>
          <a:bodyPr>
            <a:noAutofit/>
          </a:bodyPr>
          <a:lstStyle/>
          <a:p>
            <a:pPr marL="0" indent="0">
              <a:buNone/>
            </a:pPr>
            <a:r>
              <a:rPr lang="en-NZ" dirty="0"/>
              <a:t>Ethnographic Research is a qualitative methodology. It is used for describing analysing and interpreting a culture-sharing groups patterns of behaviour, beliefs, and language that develop over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0" y="1943121"/>
            <a:ext cx="5619750" cy="3162300"/>
          </a:xfrm>
          <a:prstGeom prst="rect">
            <a:avLst/>
          </a:prstGeom>
        </p:spPr>
      </p:pic>
    </p:spTree>
    <p:extLst>
      <p:ext uri="{BB962C8B-B14F-4D97-AF65-F5344CB8AC3E}">
        <p14:creationId xmlns:p14="http://schemas.microsoft.com/office/powerpoint/2010/main" val="171770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5706835" y="2235270"/>
            <a:ext cx="4165361" cy="4278398"/>
          </a:xfrm>
        </p:spPr>
        <p:txBody>
          <a:bodyPr>
            <a:noAutofit/>
          </a:bodyPr>
          <a:lstStyle/>
          <a:p>
            <a:pPr marL="0" indent="0">
              <a:buNone/>
            </a:pPr>
            <a:r>
              <a:rPr lang="en-NZ" dirty="0">
                <a:latin typeface="Arial" panose="020B0604020202020204" pitchFamily="34" charset="0"/>
                <a:cs typeface="Arial" panose="020B0604020202020204" pitchFamily="34" charset="0"/>
              </a:rPr>
              <a:t>You conduct an ethnography when the study of a </a:t>
            </a:r>
            <a:r>
              <a:rPr lang="en-NZ" dirty="0" smtClean="0">
                <a:latin typeface="Arial" panose="020B0604020202020204" pitchFamily="34" charset="0"/>
                <a:cs typeface="Arial" panose="020B0604020202020204" pitchFamily="34" charset="0"/>
              </a:rPr>
              <a:t>particular group </a:t>
            </a:r>
            <a:r>
              <a:rPr lang="en-NZ" dirty="0">
                <a:latin typeface="Arial" panose="020B0604020202020204" pitchFamily="34" charset="0"/>
                <a:cs typeface="Arial" panose="020B0604020202020204" pitchFamily="34" charset="0"/>
              </a:rPr>
              <a:t>provides understanding of a larger issue</a:t>
            </a:r>
          </a:p>
          <a:p>
            <a:pPr marL="0" lv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0042" y="1686524"/>
            <a:ext cx="2338578" cy="3497592"/>
          </a:xfrm>
          <a:prstGeom prst="rect">
            <a:avLst/>
          </a:prstGeom>
        </p:spPr>
      </p:pic>
    </p:spTree>
    <p:extLst>
      <p:ext uri="{BB962C8B-B14F-4D97-AF65-F5344CB8AC3E}">
        <p14:creationId xmlns:p14="http://schemas.microsoft.com/office/powerpoint/2010/main" val="22590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
        <p:nvSpPr>
          <p:cNvPr id="14" name="Content Placeholder 13"/>
          <p:cNvSpPr>
            <a:spLocks noGrp="1"/>
          </p:cNvSpPr>
          <p:nvPr>
            <p:ph idx="1"/>
          </p:nvPr>
        </p:nvSpPr>
        <p:spPr>
          <a:xfrm>
            <a:off x="1527048" y="1745413"/>
            <a:ext cx="8900320" cy="4278398"/>
          </a:xfrm>
        </p:spPr>
        <p:txBody>
          <a:bodyPr>
            <a:noAutofit/>
          </a:bodyPr>
          <a:lstStyle/>
          <a:p>
            <a:pPr marL="0" lvl="0" indent="0">
              <a:buNone/>
            </a:pPr>
            <a:endParaRPr lang="en-US"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6187" y="2434773"/>
            <a:ext cx="7092098" cy="3118330"/>
          </a:xfrm>
          <a:prstGeom prst="rect">
            <a:avLst/>
          </a:prstGeom>
        </p:spPr>
      </p:pic>
    </p:spTree>
    <p:extLst>
      <p:ext uri="{BB962C8B-B14F-4D97-AF65-F5344CB8AC3E}">
        <p14:creationId xmlns:p14="http://schemas.microsoft.com/office/powerpoint/2010/main" val="42581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54079" y="2772109"/>
            <a:ext cx="9791700" cy="3347954"/>
          </a:xfrm>
        </p:spPr>
        <p:txBody>
          <a:bodyPr>
            <a:normAutofit/>
          </a:bodyPr>
          <a:lstStyle/>
          <a:p>
            <a:pPr marL="0" lvl="0" indent="0">
              <a:buNone/>
            </a:pPr>
            <a:r>
              <a:rPr lang="en-NZ" sz="3200" dirty="0">
                <a:cs typeface="Arial" panose="020B0604020202020204" pitchFamily="34" charset="0"/>
              </a:rPr>
              <a:t>Correlational Designs – A correlation is a statistical test to determine the tendency or pattern for two or more variables or two sets of data to vary consistently.</a:t>
            </a:r>
            <a:endParaRPr lang="en-US" sz="3200" dirty="0" smtClean="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	</a:t>
            </a:r>
            <a:endParaRPr lang="en-US" dirty="0"/>
          </a:p>
        </p:txBody>
      </p:sp>
    </p:spTree>
    <p:extLst>
      <p:ext uri="{BB962C8B-B14F-4D97-AF65-F5344CB8AC3E}">
        <p14:creationId xmlns:p14="http://schemas.microsoft.com/office/powerpoint/2010/main" val="313775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78391" y="1579415"/>
            <a:ext cx="4648200" cy="4351338"/>
          </a:xfrm>
        </p:spPr>
        <p:txBody>
          <a:bodyPr/>
          <a:lstStyle/>
          <a:p>
            <a:pPr indent="0">
              <a:buNone/>
            </a:pPr>
            <a:r>
              <a:rPr lang="en-NZ" sz="3200" dirty="0"/>
              <a:t>Survey Designs –	 Characteristics  of Survey Research</a:t>
            </a:r>
          </a:p>
          <a:p>
            <a:pPr indent="0">
              <a:buNone/>
            </a:pPr>
            <a:r>
              <a:rPr lang="en-NZ" sz="3200" dirty="0" smtClean="0"/>
              <a:t>Sampling </a:t>
            </a:r>
            <a:r>
              <a:rPr lang="en-NZ" sz="3200" dirty="0"/>
              <a:t>from a population  - researchers study a sample of the population and generalize back to that population.</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0640" y="1579415"/>
            <a:ext cx="6459676" cy="4177204"/>
          </a:xfrm>
          <a:prstGeom prst="rect">
            <a:avLst/>
          </a:prstGeom>
        </p:spPr>
      </p:pic>
    </p:spTree>
    <p:extLst>
      <p:ext uri="{BB962C8B-B14F-4D97-AF65-F5344CB8AC3E}">
        <p14:creationId xmlns:p14="http://schemas.microsoft.com/office/powerpoint/2010/main" val="3414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62100" y="1601778"/>
            <a:ext cx="9791700" cy="4351338"/>
          </a:xfrm>
        </p:spPr>
        <p:txBody>
          <a:bodyPr/>
          <a:lstStyle/>
          <a:p>
            <a:pPr indent="0">
              <a:buNone/>
            </a:pPr>
            <a:r>
              <a:rPr lang="en-NZ" sz="3200" dirty="0">
                <a:cs typeface="Arial" panose="020B0604020202020204" pitchFamily="34" charset="0"/>
              </a:rPr>
              <a:t>Survey Designs – Characteristics  of Survey Research</a:t>
            </a:r>
          </a:p>
          <a:p>
            <a:pPr indent="0">
              <a:buNone/>
            </a:pPr>
            <a:r>
              <a:rPr lang="en-NZ" sz="3200" dirty="0" smtClean="0">
                <a:cs typeface="Arial" panose="020B0604020202020204" pitchFamily="34" charset="0"/>
              </a:rPr>
              <a:t>Questionnaires </a:t>
            </a:r>
            <a:r>
              <a:rPr lang="en-NZ" sz="3200" dirty="0">
                <a:cs typeface="Arial" panose="020B0604020202020204" pitchFamily="34" charset="0"/>
              </a:rPr>
              <a:t>and Interviews, Questionnaire is a form used in survey where the participants complete and mail the form back to the researcher.</a:t>
            </a:r>
          </a:p>
          <a:p>
            <a:pPr indent="0">
              <a:buNone/>
            </a:pPr>
            <a:r>
              <a:rPr lang="en-NZ" sz="3200" dirty="0" smtClean="0">
                <a:cs typeface="Arial" panose="020B0604020202020204" pitchFamily="34" charset="0"/>
              </a:rPr>
              <a:t>Interview </a:t>
            </a:r>
            <a:r>
              <a:rPr lang="en-NZ" sz="3200" dirty="0">
                <a:cs typeface="Arial" panose="020B0604020202020204" pitchFamily="34" charset="0"/>
              </a:rPr>
              <a:t>the research asks the questions and records the answer on the interview form.</a:t>
            </a:r>
          </a:p>
          <a:p>
            <a:pPr indent="0">
              <a:buNone/>
            </a:pPr>
            <a:r>
              <a:rPr lang="en-NZ" sz="3200" dirty="0" smtClean="0">
                <a:cs typeface="Arial" panose="020B0604020202020204" pitchFamily="34" charset="0"/>
              </a:rPr>
              <a:t>The </a:t>
            </a:r>
            <a:r>
              <a:rPr lang="en-NZ" sz="3200" dirty="0">
                <a:cs typeface="Arial" panose="020B0604020202020204" pitchFamily="34" charset="0"/>
              </a:rPr>
              <a:t>difference between quantitative and qualitative is in the types of questions.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0" y="0"/>
            <a:ext cx="9029700" cy="1325563"/>
          </a:xfrm>
        </p:spPr>
        <p:txBody>
          <a:bodyPr/>
          <a:lstStyle/>
          <a:p>
            <a:r>
              <a:rPr lang="en-US" dirty="0" smtClean="0"/>
              <a:t>Research Design</a:t>
            </a:r>
            <a:endParaRPr lang="en-US" dirty="0"/>
          </a:p>
        </p:txBody>
      </p:sp>
    </p:spTree>
    <p:extLst>
      <p:ext uri="{BB962C8B-B14F-4D97-AF65-F5344CB8AC3E}">
        <p14:creationId xmlns:p14="http://schemas.microsoft.com/office/powerpoint/2010/main" val="421054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604923" y="2244058"/>
            <a:ext cx="7748877" cy="2523740"/>
          </a:xfrm>
        </p:spPr>
        <p:txBody>
          <a:bodyPr/>
          <a:lstStyle/>
          <a:p>
            <a:pPr marL="0" indent="0">
              <a:buNone/>
            </a:pPr>
            <a:r>
              <a:rPr lang="en-NZ" dirty="0">
                <a:latin typeface="Arial" charset="0"/>
                <a:ea typeface="Arial" charset="0"/>
                <a:cs typeface="Arial" charset="0"/>
              </a:rPr>
              <a:t>Five steps in the process of data collection.</a:t>
            </a:r>
          </a:p>
          <a:p>
            <a:pPr marL="0" indent="0">
              <a:buNone/>
            </a:pPr>
            <a:endParaRPr lang="en-NZ" dirty="0" smtClean="0">
              <a:latin typeface="Arial" charset="0"/>
              <a:ea typeface="Arial" charset="0"/>
              <a:cs typeface="Arial" charset="0"/>
            </a:endParaRP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first step in the process of collecting </a:t>
            </a:r>
            <a:r>
              <a:rPr lang="en-NZ" dirty="0" smtClean="0">
                <a:latin typeface="Arial" charset="0"/>
                <a:ea typeface="Arial" charset="0"/>
                <a:cs typeface="Arial" charset="0"/>
              </a:rPr>
              <a:t>data </a:t>
            </a:r>
            <a:r>
              <a:rPr lang="en-NZ" dirty="0">
                <a:latin typeface="Arial" charset="0"/>
                <a:ea typeface="Arial" charset="0"/>
                <a:cs typeface="Arial" charset="0"/>
              </a:rPr>
              <a:t>is to identify the </a:t>
            </a:r>
            <a:r>
              <a:rPr lang="en-NZ" dirty="0" smtClean="0">
                <a:latin typeface="Arial" charset="0"/>
                <a:ea typeface="Arial" charset="0"/>
                <a:cs typeface="Arial" charset="0"/>
              </a:rPr>
              <a:t>people, </a:t>
            </a:r>
            <a:r>
              <a:rPr lang="en-NZ" dirty="0">
                <a:latin typeface="Arial" charset="0"/>
                <a:ea typeface="Arial" charset="0"/>
                <a:cs typeface="Arial" charset="0"/>
              </a:rPr>
              <a:t>places </a:t>
            </a:r>
            <a:r>
              <a:rPr lang="en-NZ" dirty="0" smtClean="0">
                <a:latin typeface="Arial" charset="0"/>
                <a:ea typeface="Arial" charset="0"/>
                <a:cs typeface="Arial" charset="0"/>
              </a:rPr>
              <a:t>and the things you </a:t>
            </a:r>
            <a:r>
              <a:rPr lang="en-NZ" dirty="0">
                <a:latin typeface="Arial" charset="0"/>
                <a:ea typeface="Arial" charset="0"/>
                <a:cs typeface="Arial" charset="0"/>
              </a:rPr>
              <a:t>plan to </a:t>
            </a:r>
            <a:r>
              <a:rPr lang="en-NZ" dirty="0" smtClean="0">
                <a:latin typeface="Arial" charset="0"/>
                <a:ea typeface="Arial" charset="0"/>
                <a:cs typeface="Arial" charset="0"/>
              </a:rPr>
              <a:t>study.</a:t>
            </a:r>
            <a:endParaRPr lang="en-NZ" dirty="0">
              <a:latin typeface="Arial" charset="0"/>
              <a:ea typeface="Arial" charset="0"/>
              <a:cs typeface="Arial" charset="0"/>
            </a:endParaRPr>
          </a:p>
          <a:p>
            <a:pPr marL="0" lvl="0" indent="0">
              <a:buNone/>
            </a:pP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charset="0"/>
                <a:ea typeface="Arial" charset="0"/>
                <a:cs typeface="Arial" charset="0"/>
              </a:rPr>
              <a:t>In the early stages of data collection you must decide on what level the data needs to be gathered. This level is called a unit of analysis. For example; individual, school or work place. In some cases researcher will gather data from multiple levels.</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909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951217" y="2208361"/>
            <a:ext cx="6911269" cy="4351338"/>
          </a:xfrm>
        </p:spPr>
        <p:txBody>
          <a:bodyPr/>
          <a:lstStyle/>
          <a:p>
            <a:pPr marL="0" indent="0">
              <a:buNone/>
            </a:pPr>
            <a:r>
              <a:rPr lang="en-NZ" dirty="0">
                <a:latin typeface="Arial" charset="0"/>
                <a:ea typeface="Arial" charset="0"/>
                <a:cs typeface="Arial" charset="0"/>
              </a:rPr>
              <a:t>Population</a:t>
            </a:r>
          </a:p>
          <a:p>
            <a:pPr marL="0" indent="0">
              <a:buNone/>
            </a:pPr>
            <a:r>
              <a:rPr lang="en-NZ" dirty="0" smtClean="0">
                <a:latin typeface="Arial" charset="0"/>
                <a:ea typeface="Arial" charset="0"/>
                <a:cs typeface="Arial" charset="0"/>
              </a:rPr>
              <a:t>A </a:t>
            </a:r>
            <a:r>
              <a:rPr lang="en-NZ" dirty="0">
                <a:latin typeface="Arial" charset="0"/>
                <a:ea typeface="Arial" charset="0"/>
                <a:cs typeface="Arial" charset="0"/>
              </a:rPr>
              <a:t>population </a:t>
            </a:r>
            <a:r>
              <a:rPr lang="en-NZ" dirty="0" smtClean="0">
                <a:latin typeface="Arial" charset="0"/>
                <a:ea typeface="Arial" charset="0"/>
                <a:cs typeface="Arial" charset="0"/>
              </a:rPr>
              <a:t>are a group </a:t>
            </a:r>
            <a:r>
              <a:rPr lang="en-NZ" dirty="0">
                <a:latin typeface="Arial" charset="0"/>
                <a:ea typeface="Arial" charset="0"/>
                <a:cs typeface="Arial" charset="0"/>
              </a:rPr>
              <a:t>of </a:t>
            </a:r>
            <a:r>
              <a:rPr lang="en-NZ" dirty="0" smtClean="0">
                <a:latin typeface="Arial" charset="0"/>
                <a:ea typeface="Arial" charset="0"/>
                <a:cs typeface="Arial" charset="0"/>
              </a:rPr>
              <a:t>individuals </a:t>
            </a:r>
            <a:r>
              <a:rPr lang="en-NZ" dirty="0">
                <a:latin typeface="Arial" charset="0"/>
                <a:ea typeface="Arial" charset="0"/>
                <a:cs typeface="Arial" charset="0"/>
              </a:rPr>
              <a:t>that share common characteristics, for example the students of Whitireia is the population, and the IT class is the sample of that </a:t>
            </a:r>
            <a:r>
              <a:rPr lang="en-NZ" dirty="0" smtClean="0">
                <a:latin typeface="Arial" charset="0"/>
                <a:ea typeface="Arial" charset="0"/>
                <a:cs typeface="Arial" charset="0"/>
              </a:rPr>
              <a:t>population.</a:t>
            </a: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62" y="2307623"/>
            <a:ext cx="3833777" cy="2338517"/>
          </a:xfrm>
          <a:prstGeom prst="rect">
            <a:avLst/>
          </a:prstGeom>
        </p:spPr>
      </p:pic>
    </p:spTree>
    <p:extLst>
      <p:ext uri="{BB962C8B-B14F-4D97-AF65-F5344CB8AC3E}">
        <p14:creationId xmlns:p14="http://schemas.microsoft.com/office/powerpoint/2010/main" val="411618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charset="0"/>
                <a:ea typeface="Arial" charset="0"/>
                <a:cs typeface="Arial" charset="0"/>
              </a:rPr>
              <a:t>Specify the population and sample</a:t>
            </a:r>
          </a:p>
          <a:p>
            <a:pPr marL="0" indent="0">
              <a:buNone/>
            </a:pPr>
            <a:endParaRPr lang="en-NZ" dirty="0">
              <a:latin typeface="Arial" charset="0"/>
              <a:ea typeface="Arial" charset="0"/>
              <a:cs typeface="Arial" charset="0"/>
            </a:endParaRP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need to select individuals or organisations that are </a:t>
            </a:r>
            <a:r>
              <a:rPr lang="en-NZ" i="1" dirty="0">
                <a:latin typeface="Arial" charset="0"/>
                <a:ea typeface="Arial" charset="0"/>
                <a:cs typeface="Arial" charset="0"/>
              </a:rPr>
              <a:t>representative</a:t>
            </a:r>
            <a:r>
              <a:rPr lang="en-NZ" dirty="0">
                <a:latin typeface="Arial" charset="0"/>
                <a:ea typeface="Arial" charset="0"/>
                <a:cs typeface="Arial" charset="0"/>
              </a:rPr>
              <a:t> of the population. This is called a </a:t>
            </a:r>
            <a:r>
              <a:rPr lang="en-NZ" i="1" dirty="0">
                <a:latin typeface="Arial" charset="0"/>
                <a:ea typeface="Arial" charset="0"/>
                <a:cs typeface="Arial" charset="0"/>
              </a:rPr>
              <a:t>sample.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56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109752"/>
            <a:ext cx="10515600" cy="1325563"/>
          </a:xfrm>
        </p:spPr>
        <p:txBody>
          <a:bodyPr/>
          <a:lstStyle/>
          <a:p>
            <a:r>
              <a:rPr lang="en-NZ" dirty="0">
                <a:latin typeface="Calibri" panose="020F0502020204030204" pitchFamily="34" charset="0"/>
              </a:rPr>
              <a:t>The Research Question</a:t>
            </a:r>
            <a:endParaRPr lang="en-NZ" dirty="0"/>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
        <p:nvSpPr>
          <p:cNvPr id="3" name="Content Placeholder 2"/>
          <p:cNvSpPr>
            <a:spLocks noGrp="1"/>
          </p:cNvSpPr>
          <p:nvPr>
            <p:ph idx="1"/>
          </p:nvPr>
        </p:nvSpPr>
        <p:spPr>
          <a:xfrm>
            <a:off x="1054097" y="2632933"/>
            <a:ext cx="10233800" cy="2268580"/>
          </a:xfrm>
        </p:spPr>
        <p:txBody>
          <a:bodyPr/>
          <a:lstStyle/>
          <a:p>
            <a:pPr marL="0" indent="0">
              <a:buNone/>
            </a:pPr>
            <a:r>
              <a:rPr lang="en-US" dirty="0" smtClean="0"/>
              <a:t>Also the way the question is worded will depend on the research method you wish to employ. But generally the question comes first then the research method.</a:t>
            </a:r>
            <a:endParaRPr lang="en-US" dirty="0"/>
          </a:p>
        </p:txBody>
      </p:sp>
    </p:spTree>
    <p:extLst>
      <p:ext uri="{BB962C8B-B14F-4D97-AF65-F5344CB8AC3E}">
        <p14:creationId xmlns:p14="http://schemas.microsoft.com/office/powerpoint/2010/main" val="30195203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34310" y="2694393"/>
            <a:ext cx="7748877" cy="4351338"/>
          </a:xfrm>
        </p:spPr>
        <p:txBody>
          <a:bodyPr/>
          <a:lstStyle/>
          <a:p>
            <a:pPr marL="0" indent="0">
              <a:buNone/>
            </a:pPr>
            <a:r>
              <a:rPr lang="en-NZ" dirty="0">
                <a:latin typeface="Arial" charset="0"/>
                <a:ea typeface="Arial" charset="0"/>
                <a:cs typeface="Arial" charset="0"/>
              </a:rPr>
              <a:t>Probabilistic and </a:t>
            </a:r>
            <a:r>
              <a:rPr lang="en-NZ" dirty="0" err="1">
                <a:latin typeface="Arial" charset="0"/>
                <a:ea typeface="Arial" charset="0"/>
                <a:cs typeface="Arial" charset="0"/>
              </a:rPr>
              <a:t>Nonprobabilistic</a:t>
            </a:r>
            <a:r>
              <a:rPr lang="en-NZ" dirty="0">
                <a:latin typeface="Arial" charset="0"/>
                <a:ea typeface="Arial" charset="0"/>
                <a:cs typeface="Arial" charset="0"/>
              </a:rPr>
              <a:t> </a:t>
            </a:r>
            <a:r>
              <a:rPr lang="en-NZ" dirty="0" smtClean="0">
                <a:latin typeface="Arial" charset="0"/>
                <a:ea typeface="Arial" charset="0"/>
                <a:cs typeface="Arial" charset="0"/>
              </a:rPr>
              <a:t>Sampling</a:t>
            </a:r>
            <a:endParaRPr lang="en-NZ" dirty="0">
              <a:latin typeface="Arial" charset="0"/>
              <a:ea typeface="Arial" charset="0"/>
              <a:cs typeface="Arial" charset="0"/>
            </a:endParaRPr>
          </a:p>
          <a:p>
            <a:pPr marL="0" indent="0">
              <a:buNone/>
            </a:pPr>
            <a:r>
              <a:rPr lang="en-NZ" dirty="0" smtClean="0">
                <a:latin typeface="Arial" charset="0"/>
                <a:ea typeface="Arial" charset="0"/>
                <a:cs typeface="Arial" charset="0"/>
              </a:rPr>
              <a:t>Researchers </a:t>
            </a:r>
            <a:r>
              <a:rPr lang="en-NZ" dirty="0">
                <a:latin typeface="Arial" charset="0"/>
                <a:ea typeface="Arial" charset="0"/>
                <a:cs typeface="Arial" charset="0"/>
              </a:rPr>
              <a:t>employ either probability or non probability sampling </a:t>
            </a:r>
            <a:r>
              <a:rPr lang="en-NZ" dirty="0" smtClean="0">
                <a:latin typeface="Arial" charset="0"/>
                <a:ea typeface="Arial" charset="0"/>
                <a:cs typeface="Arial" charset="0"/>
              </a:rPr>
              <a:t>methods. </a:t>
            </a:r>
            <a:r>
              <a:rPr lang="en-NZ" dirty="0">
                <a:latin typeface="Arial" charset="0"/>
                <a:ea typeface="Arial" charset="0"/>
                <a:cs typeface="Arial" charset="0"/>
              </a:rPr>
              <a:t>They </a:t>
            </a:r>
            <a:r>
              <a:rPr lang="en-NZ" dirty="0" smtClean="0">
                <a:latin typeface="Arial" charset="0"/>
                <a:ea typeface="Arial" charset="0"/>
                <a:cs typeface="Arial" charset="0"/>
              </a:rPr>
              <a:t>decide </a:t>
            </a:r>
            <a:r>
              <a:rPr lang="en-NZ" dirty="0">
                <a:latin typeface="Arial" charset="0"/>
                <a:ea typeface="Arial" charset="0"/>
                <a:cs typeface="Arial" charset="0"/>
              </a:rPr>
              <a:t>which to use based on the </a:t>
            </a:r>
            <a:r>
              <a:rPr lang="en-NZ" dirty="0" smtClean="0">
                <a:latin typeface="Arial" charset="0"/>
                <a:ea typeface="Arial" charset="0"/>
                <a:cs typeface="Arial" charset="0"/>
              </a:rPr>
              <a:t>type of study.</a:t>
            </a:r>
            <a:endParaRPr lang="en-NZ" dirty="0">
              <a:latin typeface="Arial" charset="0"/>
              <a:ea typeface="Arial" charset="0"/>
              <a:cs typeface="Arial" charset="0"/>
            </a:endParaRPr>
          </a:p>
          <a:p>
            <a:pPr marL="0" indent="0">
              <a:buNone/>
            </a:pPr>
            <a:endParaRPr lang="en-NZ" dirty="0">
              <a:latin typeface="Calibri" panose="020F0502020204030204" pitchFamily="34" charset="0"/>
            </a:endParaRP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60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226011" y="1887085"/>
            <a:ext cx="7015987" cy="4351338"/>
          </a:xfrm>
        </p:spPr>
        <p:txBody>
          <a:bodyPr/>
          <a:lstStyle/>
          <a:p>
            <a:pPr marL="0" indent="0">
              <a:buNone/>
            </a:pPr>
            <a:r>
              <a:rPr lang="en-NZ" dirty="0">
                <a:latin typeface="Arial" charset="0"/>
                <a:ea typeface="Arial" charset="0"/>
                <a:cs typeface="Arial" charset="0"/>
              </a:rPr>
              <a:t>Probability Sampling </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researcher selects individuals from a population who are representative of that population. This is the most rigorous form of sampling because the researcher can claim that the sample is representative of the population.</a:t>
            </a:r>
          </a:p>
          <a:p>
            <a:pPr marL="0" indent="0">
              <a:buNone/>
            </a:pPr>
            <a:r>
              <a:rPr lang="en-NZ" dirty="0">
                <a:latin typeface="Arial" charset="0"/>
                <a:ea typeface="Arial" charset="0"/>
                <a:cs typeface="Arial" charset="0"/>
              </a:rPr>
              <a:t>This allows the researcher to </a:t>
            </a:r>
            <a:r>
              <a:rPr lang="en-NZ" dirty="0" smtClean="0">
                <a:latin typeface="Arial" charset="0"/>
                <a:ea typeface="Arial" charset="0"/>
                <a:cs typeface="Arial" charset="0"/>
              </a:rPr>
              <a:t>make a </a:t>
            </a:r>
            <a:r>
              <a:rPr lang="en-NZ" dirty="0">
                <a:latin typeface="Arial" charset="0"/>
                <a:ea typeface="Arial" charset="0"/>
                <a:cs typeface="Arial" charset="0"/>
              </a:rPr>
              <a:t>generalization to the population</a:t>
            </a:r>
          </a:p>
          <a:p>
            <a:pPr marL="0" lvl="0" indent="0">
              <a:buNone/>
            </a:pP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86" y="2430782"/>
            <a:ext cx="3289300" cy="2463800"/>
          </a:xfrm>
          <a:prstGeom prst="rect">
            <a:avLst/>
          </a:prstGeom>
        </p:spPr>
      </p:pic>
    </p:spTree>
    <p:extLst>
      <p:ext uri="{BB962C8B-B14F-4D97-AF65-F5344CB8AC3E}">
        <p14:creationId xmlns:p14="http://schemas.microsoft.com/office/powerpoint/2010/main" val="140069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357816" y="2406069"/>
            <a:ext cx="6917133" cy="4351338"/>
          </a:xfrm>
        </p:spPr>
        <p:txBody>
          <a:bodyPr/>
          <a:lstStyle/>
          <a:p>
            <a:pPr marL="0" indent="0">
              <a:buNone/>
            </a:pPr>
            <a:r>
              <a:rPr lang="en-NZ" dirty="0">
                <a:latin typeface="Arial" charset="0"/>
                <a:ea typeface="Arial" charset="0"/>
                <a:cs typeface="Arial" charset="0"/>
              </a:rPr>
              <a:t>Types of Probability Sampling </a:t>
            </a:r>
          </a:p>
          <a:p>
            <a:pPr marL="0" indent="0">
              <a:buNone/>
            </a:pPr>
            <a:r>
              <a:rPr lang="en-NZ" i="1" dirty="0" smtClean="0">
                <a:latin typeface="Arial" charset="0"/>
                <a:ea typeface="Arial" charset="0"/>
                <a:cs typeface="Arial" charset="0"/>
              </a:rPr>
              <a:t>Simple </a:t>
            </a:r>
            <a:r>
              <a:rPr lang="en-NZ" i="1" dirty="0">
                <a:latin typeface="Arial" charset="0"/>
                <a:ea typeface="Arial" charset="0"/>
                <a:cs typeface="Arial" charset="0"/>
              </a:rPr>
              <a:t>Random Sampling.</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researcher selects participants for the sample so that each individual has an equal probability of being selected from the population.</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502" y="2601440"/>
            <a:ext cx="3390900" cy="2400300"/>
          </a:xfrm>
          <a:prstGeom prst="rect">
            <a:avLst/>
          </a:prstGeom>
        </p:spPr>
      </p:pic>
    </p:spTree>
    <p:extLst>
      <p:ext uri="{BB962C8B-B14F-4D97-AF65-F5344CB8AC3E}">
        <p14:creationId xmlns:p14="http://schemas.microsoft.com/office/powerpoint/2010/main" val="41743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539321" y="3071403"/>
            <a:ext cx="6762987" cy="2907336"/>
          </a:xfrm>
        </p:spPr>
        <p:txBody>
          <a:bodyPr/>
          <a:lstStyle/>
          <a:p>
            <a:pPr marL="0" indent="0">
              <a:buNone/>
            </a:pPr>
            <a:r>
              <a:rPr lang="en-NZ" dirty="0">
                <a:latin typeface="Arial" charset="0"/>
                <a:ea typeface="Arial" charset="0"/>
                <a:cs typeface="Arial" charset="0"/>
              </a:rPr>
              <a:t>Random Sampling</a:t>
            </a:r>
          </a:p>
          <a:p>
            <a:pPr marL="0" indent="0">
              <a:buNone/>
            </a:pPr>
            <a:r>
              <a:rPr lang="en-NZ" dirty="0" smtClean="0">
                <a:latin typeface="Arial" charset="0"/>
                <a:ea typeface="Arial" charset="0"/>
                <a:cs typeface="Arial" charset="0"/>
              </a:rPr>
              <a:t>Any </a:t>
            </a:r>
            <a:r>
              <a:rPr lang="en-NZ" dirty="0">
                <a:latin typeface="Arial" charset="0"/>
                <a:ea typeface="Arial" charset="0"/>
                <a:cs typeface="Arial" charset="0"/>
              </a:rPr>
              <a:t>bias in the population will be equally distributed among the sample chosen</a:t>
            </a:r>
            <a:r>
              <a:rPr lang="en-NZ" dirty="0" smtClean="0">
                <a:latin typeface="Arial" charset="0"/>
                <a:ea typeface="Arial" charset="0"/>
                <a:cs typeface="Arial" charset="0"/>
              </a:rPr>
              <a:t>.</a:t>
            </a:r>
          </a:p>
          <a:p>
            <a:pPr marL="0" indent="0">
              <a:buNone/>
            </a:pPr>
            <a:endParaRPr lang="en-NZ" dirty="0">
              <a:latin typeface="Calibri" panose="020F050202020403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98" y="2833816"/>
            <a:ext cx="3845423" cy="2001795"/>
          </a:xfrm>
          <a:prstGeom prst="rect">
            <a:avLst/>
          </a:prstGeom>
        </p:spPr>
      </p:pic>
    </p:spTree>
    <p:extLst>
      <p:ext uri="{BB962C8B-B14F-4D97-AF65-F5344CB8AC3E}">
        <p14:creationId xmlns:p14="http://schemas.microsoft.com/office/powerpoint/2010/main" val="139458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539322" y="2274264"/>
            <a:ext cx="6762987" cy="4351338"/>
          </a:xfrm>
        </p:spPr>
        <p:txBody>
          <a:bodyPr/>
          <a:lstStyle/>
          <a:p>
            <a:pPr marL="0" indent="0">
              <a:buNone/>
            </a:pPr>
            <a:r>
              <a:rPr lang="en-NZ" dirty="0">
                <a:latin typeface="Arial" charset="0"/>
                <a:ea typeface="Arial" charset="0"/>
                <a:cs typeface="Arial" charset="0"/>
              </a:rPr>
              <a:t>Random Sampling</a:t>
            </a:r>
          </a:p>
          <a:p>
            <a:pPr marL="0" indent="0">
              <a:buNone/>
            </a:pPr>
            <a:r>
              <a:rPr lang="en-NZ" dirty="0" smtClean="0">
                <a:latin typeface="Arial" charset="0"/>
                <a:ea typeface="Arial" charset="0"/>
                <a:cs typeface="Arial" charset="0"/>
              </a:rPr>
              <a:t>Typical </a:t>
            </a:r>
            <a:r>
              <a:rPr lang="en-NZ" dirty="0">
                <a:latin typeface="Arial" charset="0"/>
                <a:ea typeface="Arial" charset="0"/>
                <a:cs typeface="Arial" charset="0"/>
              </a:rPr>
              <a:t>procedure used in random sampling is to assign a number to each individual in the population and then use a random number table or generator to select subjects.</a:t>
            </a:r>
          </a:p>
          <a:p>
            <a:pPr marL="0" indent="0">
              <a:buNone/>
            </a:pPr>
            <a:endParaRPr lang="en-NZ" dirty="0">
              <a:latin typeface="Calibri" panose="020F050202020403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98" y="2833816"/>
            <a:ext cx="3845423" cy="2001795"/>
          </a:xfrm>
          <a:prstGeom prst="rect">
            <a:avLst/>
          </a:prstGeom>
        </p:spPr>
      </p:pic>
    </p:spTree>
    <p:extLst>
      <p:ext uri="{BB962C8B-B14F-4D97-AF65-F5344CB8AC3E}">
        <p14:creationId xmlns:p14="http://schemas.microsoft.com/office/powerpoint/2010/main" val="424629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506662"/>
            <a:ext cx="7748877" cy="4351338"/>
          </a:xfrm>
        </p:spPr>
        <p:txBody>
          <a:bodyPr/>
          <a:lstStyle/>
          <a:p>
            <a:pPr marL="0" indent="0">
              <a:buNone/>
            </a:pPr>
            <a:r>
              <a:rPr lang="en-NZ" dirty="0">
                <a:latin typeface="Arial" charset="0"/>
                <a:ea typeface="Arial" charset="0"/>
                <a:cs typeface="Arial" charset="0"/>
              </a:rPr>
              <a:t>Systematic </a:t>
            </a:r>
            <a:r>
              <a:rPr lang="en-NZ" dirty="0" smtClean="0">
                <a:latin typeface="Arial" charset="0"/>
                <a:ea typeface="Arial" charset="0"/>
                <a:cs typeface="Arial" charset="0"/>
              </a:rPr>
              <a:t>Sampling(504435)</a:t>
            </a:r>
            <a:endParaRPr lang="en-NZ" dirty="0">
              <a:latin typeface="Arial" charset="0"/>
              <a:ea typeface="Arial" charset="0"/>
              <a:cs typeface="Arial" charset="0"/>
            </a:endParaRPr>
          </a:p>
          <a:p>
            <a:pPr marL="0" indent="0">
              <a:buNone/>
            </a:pPr>
            <a:r>
              <a:rPr lang="en-NZ" dirty="0">
                <a:latin typeface="Arial" charset="0"/>
                <a:ea typeface="Arial" charset="0"/>
                <a:cs typeface="Arial" charset="0"/>
              </a:rPr>
              <a:t>A slight variation on random sampling. </a:t>
            </a:r>
          </a:p>
          <a:p>
            <a:pPr marL="0" indent="0">
              <a:buNone/>
            </a:pPr>
            <a:r>
              <a:rPr lang="en-NZ" dirty="0">
                <a:latin typeface="Arial" charset="0"/>
                <a:ea typeface="Arial" charset="0"/>
                <a:cs typeface="Arial" charset="0"/>
              </a:rPr>
              <a:t>In this procedure you choose every </a:t>
            </a:r>
            <a:r>
              <a:rPr lang="en-NZ" i="1" dirty="0">
                <a:latin typeface="Arial" charset="0"/>
                <a:ea typeface="Arial" charset="0"/>
                <a:cs typeface="Arial" charset="0"/>
              </a:rPr>
              <a:t>n</a:t>
            </a:r>
            <a:r>
              <a:rPr lang="en-NZ" dirty="0">
                <a:latin typeface="Arial" charset="0"/>
                <a:ea typeface="Arial" charset="0"/>
                <a:cs typeface="Arial" charset="0"/>
              </a:rPr>
              <a:t>th individual in the population until you reach your desired sample size</a:t>
            </a:r>
            <a:r>
              <a:rPr lang="en-NZ" dirty="0" smtClean="0">
                <a:latin typeface="Arial" charset="0"/>
                <a:ea typeface="Arial" charset="0"/>
                <a:cs typeface="Arial" charset="0"/>
              </a:rPr>
              <a:t>.</a:t>
            </a:r>
            <a:endParaRPr lang="en-NZ" dirty="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18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295135" y="2612016"/>
            <a:ext cx="8254314" cy="4351338"/>
          </a:xfrm>
        </p:spPr>
        <p:txBody>
          <a:bodyPr>
            <a:normAutofit/>
          </a:bodyPr>
          <a:lstStyle/>
          <a:p>
            <a:pPr marL="0" indent="0">
              <a:buNone/>
            </a:pPr>
            <a:r>
              <a:rPr lang="en-NZ" dirty="0">
                <a:latin typeface="Arial" charset="0"/>
                <a:ea typeface="Arial" charset="0"/>
                <a:cs typeface="Arial" charset="0"/>
              </a:rPr>
              <a:t>Systematic Sampling</a:t>
            </a:r>
          </a:p>
          <a:p>
            <a:pPr marL="0" indent="0">
              <a:buNone/>
            </a:pPr>
            <a:r>
              <a:rPr lang="en-NZ" dirty="0" smtClean="0">
                <a:latin typeface="Arial" charset="0"/>
                <a:ea typeface="Arial" charset="0"/>
                <a:cs typeface="Arial" charset="0"/>
              </a:rPr>
              <a:t>This </a:t>
            </a:r>
            <a:r>
              <a:rPr lang="en-NZ" dirty="0">
                <a:latin typeface="Arial" charset="0"/>
                <a:ea typeface="Arial" charset="0"/>
                <a:cs typeface="Arial" charset="0"/>
              </a:rPr>
              <a:t>procedure is not as precise or as rigorous. </a:t>
            </a:r>
          </a:p>
          <a:p>
            <a:pPr marL="0" indent="0">
              <a:buNone/>
            </a:pPr>
            <a:r>
              <a:rPr lang="en-NZ" dirty="0" smtClean="0">
                <a:latin typeface="Arial" charset="0"/>
                <a:ea typeface="Arial" charset="0"/>
                <a:cs typeface="Arial" charset="0"/>
              </a:rPr>
              <a:t>May </a:t>
            </a:r>
            <a:r>
              <a:rPr lang="en-NZ" dirty="0">
                <a:latin typeface="Arial" charset="0"/>
                <a:ea typeface="Arial" charset="0"/>
                <a:cs typeface="Arial" charset="0"/>
              </a:rPr>
              <a:t>be more convenient to use as you don’t have to assign </a:t>
            </a:r>
            <a:r>
              <a:rPr lang="en-NZ" dirty="0" smtClean="0">
                <a:latin typeface="Arial" charset="0"/>
                <a:ea typeface="Arial" charset="0"/>
                <a:cs typeface="Arial" charset="0"/>
              </a:rPr>
              <a:t>numbers </a:t>
            </a:r>
            <a:r>
              <a:rPr lang="en-NZ" dirty="0">
                <a:latin typeface="Arial" charset="0"/>
                <a:ea typeface="Arial" charset="0"/>
                <a:cs typeface="Arial" charset="0"/>
              </a:rPr>
              <a:t>to every individual.</a:t>
            </a:r>
          </a:p>
          <a:p>
            <a:pPr marL="0" indent="0">
              <a:buNone/>
            </a:pPr>
            <a:r>
              <a:rPr lang="en-NZ" dirty="0">
                <a:latin typeface="Calibri" panose="020F0502020204030204" pitchFamily="34" charset="0"/>
              </a:rPr>
              <a:t>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254223" y="2949766"/>
            <a:ext cx="7748877" cy="3113283"/>
          </a:xfrm>
        </p:spPr>
        <p:txBody>
          <a:bodyPr/>
          <a:lstStyle/>
          <a:p>
            <a:pPr marL="0" indent="0">
              <a:buNone/>
            </a:pPr>
            <a:r>
              <a:rPr lang="en-NZ" dirty="0">
                <a:latin typeface="Arial" charset="0"/>
                <a:ea typeface="Arial" charset="0"/>
                <a:cs typeface="Arial" charset="0"/>
              </a:rPr>
              <a:t>Stratified Sampling</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researcher divides(stratify) the population on some </a:t>
            </a:r>
            <a:r>
              <a:rPr lang="en-NZ" dirty="0" smtClean="0">
                <a:latin typeface="Arial" charset="0"/>
                <a:ea typeface="Arial" charset="0"/>
                <a:cs typeface="Arial" charset="0"/>
              </a:rPr>
              <a:t>specific </a:t>
            </a:r>
            <a:r>
              <a:rPr lang="en-NZ" dirty="0">
                <a:latin typeface="Arial" charset="0"/>
                <a:ea typeface="Arial" charset="0"/>
                <a:cs typeface="Arial" charset="0"/>
              </a:rPr>
              <a:t>characteristic, i.e. gender</a:t>
            </a:r>
            <a:r>
              <a:rPr lang="en-NZ" dirty="0" smtClean="0">
                <a:latin typeface="Arial" charset="0"/>
                <a:ea typeface="Arial" charset="0"/>
                <a:cs typeface="Arial" charset="0"/>
              </a:rPr>
              <a:t>.</a:t>
            </a:r>
            <a:endParaRPr lang="en-NZ" dirty="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0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328364" y="2603777"/>
            <a:ext cx="7748877" cy="3195661"/>
          </a:xfrm>
        </p:spPr>
        <p:txBody>
          <a:bodyPr/>
          <a:lstStyle/>
          <a:p>
            <a:pPr marL="0" indent="0">
              <a:buNone/>
            </a:pPr>
            <a:r>
              <a:rPr lang="en-NZ" dirty="0">
                <a:latin typeface="Arial" charset="0"/>
                <a:ea typeface="Arial" charset="0"/>
                <a:cs typeface="Arial" charset="0"/>
              </a:rPr>
              <a:t>Stratified Sampling</a:t>
            </a:r>
          </a:p>
          <a:p>
            <a:pPr marL="0" indent="0">
              <a:buNone/>
            </a:pPr>
            <a:r>
              <a:rPr lang="en-NZ" dirty="0" smtClean="0">
                <a:latin typeface="Arial" charset="0"/>
                <a:ea typeface="Arial" charset="0"/>
                <a:cs typeface="Arial" charset="0"/>
              </a:rPr>
              <a:t>When </a:t>
            </a:r>
            <a:r>
              <a:rPr lang="en-NZ" dirty="0">
                <a:latin typeface="Arial" charset="0"/>
                <a:ea typeface="Arial" charset="0"/>
                <a:cs typeface="Arial" charset="0"/>
              </a:rPr>
              <a:t>do you use stratification – You use stratification when </a:t>
            </a:r>
            <a:r>
              <a:rPr lang="en-NZ" dirty="0" smtClean="0">
                <a:latin typeface="Arial" charset="0"/>
                <a:ea typeface="Arial" charset="0"/>
                <a:cs typeface="Arial" charset="0"/>
              </a:rPr>
              <a:t>the </a:t>
            </a:r>
            <a:r>
              <a:rPr lang="en-NZ" dirty="0">
                <a:latin typeface="Arial" charset="0"/>
                <a:ea typeface="Arial" charset="0"/>
                <a:cs typeface="Arial" charset="0"/>
              </a:rPr>
              <a:t>population reflects an imbalance of a characteristic in a </a:t>
            </a:r>
            <a:r>
              <a:rPr lang="en-NZ" dirty="0" smtClean="0">
                <a:latin typeface="Arial" charset="0"/>
                <a:ea typeface="Arial" charset="0"/>
                <a:cs typeface="Arial" charset="0"/>
              </a:rPr>
              <a:t>sample.</a:t>
            </a:r>
            <a:endParaRPr lang="en-NZ" dirty="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3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262461" y="2663181"/>
            <a:ext cx="7748877" cy="4351338"/>
          </a:xfrm>
        </p:spPr>
        <p:txBody>
          <a:bodyPr/>
          <a:lstStyle/>
          <a:p>
            <a:pPr marL="0" indent="0">
              <a:buNone/>
            </a:pPr>
            <a:r>
              <a:rPr lang="en-NZ" dirty="0">
                <a:latin typeface="Arial" charset="0"/>
                <a:ea typeface="Arial" charset="0"/>
                <a:cs typeface="Arial" charset="0"/>
              </a:rPr>
              <a:t>Stratified Sampling</a:t>
            </a:r>
          </a:p>
          <a:p>
            <a:pPr marL="0" indent="0">
              <a:buNone/>
            </a:pPr>
            <a:r>
              <a:rPr lang="en-NZ" dirty="0" smtClean="0">
                <a:latin typeface="Arial" charset="0"/>
                <a:ea typeface="Arial" charset="0"/>
                <a:cs typeface="Arial" charset="0"/>
              </a:rPr>
              <a:t>Also </a:t>
            </a:r>
            <a:r>
              <a:rPr lang="en-NZ" dirty="0">
                <a:latin typeface="Arial" charset="0"/>
                <a:ea typeface="Arial" charset="0"/>
                <a:cs typeface="Arial" charset="0"/>
              </a:rPr>
              <a:t>is used when a random sample would provide too fewer </a:t>
            </a:r>
            <a:r>
              <a:rPr lang="en-NZ" dirty="0" smtClean="0">
                <a:latin typeface="Arial" charset="0"/>
                <a:ea typeface="Arial" charset="0"/>
                <a:cs typeface="Arial" charset="0"/>
              </a:rPr>
              <a:t>participants </a:t>
            </a:r>
            <a:r>
              <a:rPr lang="en-NZ" dirty="0">
                <a:latin typeface="Arial" charset="0"/>
                <a:ea typeface="Arial" charset="0"/>
                <a:cs typeface="Arial" charset="0"/>
              </a:rPr>
              <a:t>in a specific category.</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51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109752"/>
            <a:ext cx="10515600" cy="1325563"/>
          </a:xfrm>
        </p:spPr>
        <p:txBody>
          <a:bodyPr/>
          <a:lstStyle/>
          <a:p>
            <a:r>
              <a:rPr lang="en-NZ" dirty="0">
                <a:latin typeface="Calibri" panose="020F0502020204030204" pitchFamily="34" charset="0"/>
              </a:rPr>
              <a:t>The Research Question</a:t>
            </a:r>
            <a:endParaRPr lang="en-NZ" dirty="0"/>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
        <p:nvSpPr>
          <p:cNvPr id="3" name="Content Placeholder 2"/>
          <p:cNvSpPr>
            <a:spLocks noGrp="1"/>
          </p:cNvSpPr>
          <p:nvPr>
            <p:ph idx="1"/>
          </p:nvPr>
        </p:nvSpPr>
        <p:spPr>
          <a:xfrm>
            <a:off x="1054097" y="2352847"/>
            <a:ext cx="10233800" cy="2540429"/>
          </a:xfrm>
        </p:spPr>
        <p:txBody>
          <a:bodyPr/>
          <a:lstStyle/>
          <a:p>
            <a:pPr marL="0" indent="0">
              <a:buNone/>
            </a:pPr>
            <a:r>
              <a:rPr lang="en-US" dirty="0" smtClean="0"/>
              <a:t>For example: “Do children learn better using computers?” does not make a good research question.</a:t>
            </a:r>
          </a:p>
          <a:p>
            <a:pPr marL="0" indent="0">
              <a:buNone/>
            </a:pPr>
            <a:endParaRPr lang="en-US" dirty="0" smtClean="0"/>
          </a:p>
          <a:p>
            <a:pPr marL="0" indent="0">
              <a:buNone/>
            </a:pPr>
            <a:r>
              <a:rPr lang="en-US" dirty="0"/>
              <a:t>I</a:t>
            </a:r>
            <a:r>
              <a:rPr lang="en-US" dirty="0" smtClean="0"/>
              <a:t>s the agile method a better software development method?</a:t>
            </a:r>
            <a:endParaRPr lang="en-US" dirty="0"/>
          </a:p>
        </p:txBody>
      </p:sp>
    </p:spTree>
    <p:extLst>
      <p:ext uri="{BB962C8B-B14F-4D97-AF65-F5344CB8AC3E}">
        <p14:creationId xmlns:p14="http://schemas.microsoft.com/office/powerpoint/2010/main" val="229414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489594" y="2834437"/>
            <a:ext cx="7748877" cy="4351338"/>
          </a:xfrm>
        </p:spPr>
        <p:txBody>
          <a:bodyPr/>
          <a:lstStyle/>
          <a:p>
            <a:pPr marL="0" indent="0">
              <a:buNone/>
            </a:pPr>
            <a:r>
              <a:rPr lang="en-NZ" dirty="0">
                <a:latin typeface="Arial" charset="0"/>
                <a:ea typeface="Arial" charset="0"/>
                <a:cs typeface="Arial" charset="0"/>
              </a:rPr>
              <a:t>Multistage Cluster Sampling</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researcher chooses a sample in two or more stages </a:t>
            </a:r>
            <a:r>
              <a:rPr lang="en-NZ" dirty="0" smtClean="0">
                <a:latin typeface="Arial" charset="0"/>
                <a:ea typeface="Arial" charset="0"/>
                <a:cs typeface="Arial" charset="0"/>
              </a:rPr>
              <a:t>because </a:t>
            </a:r>
            <a:r>
              <a:rPr lang="en-NZ" dirty="0">
                <a:latin typeface="Arial" charset="0"/>
                <a:ea typeface="Arial" charset="0"/>
                <a:cs typeface="Arial" charset="0"/>
              </a:rPr>
              <a:t>either researcher cannot easily identify the population </a:t>
            </a:r>
            <a:r>
              <a:rPr lang="en-NZ" dirty="0" smtClean="0">
                <a:latin typeface="Arial" charset="0"/>
                <a:ea typeface="Arial" charset="0"/>
                <a:cs typeface="Arial" charset="0"/>
              </a:rPr>
              <a:t>or </a:t>
            </a:r>
            <a:r>
              <a:rPr lang="en-NZ" dirty="0">
                <a:latin typeface="Arial" charset="0"/>
                <a:ea typeface="Arial" charset="0"/>
                <a:cs typeface="Arial" charset="0"/>
              </a:rPr>
              <a:t>the population is too large.</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51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14306" y="2793247"/>
            <a:ext cx="7748877" cy="4351338"/>
          </a:xfrm>
        </p:spPr>
        <p:txBody>
          <a:bodyPr/>
          <a:lstStyle/>
          <a:p>
            <a:pPr marL="0" indent="0">
              <a:buNone/>
            </a:pPr>
            <a:r>
              <a:rPr lang="en-NZ" dirty="0">
                <a:latin typeface="Arial" charset="0"/>
                <a:ea typeface="Arial" charset="0"/>
                <a:cs typeface="Arial" charset="0"/>
              </a:rPr>
              <a:t>Multistage Cluster Sampling</a:t>
            </a:r>
          </a:p>
          <a:p>
            <a:pPr marL="0" indent="0">
              <a:buNone/>
            </a:pPr>
            <a:r>
              <a:rPr lang="en-NZ" dirty="0" smtClean="0">
                <a:latin typeface="Arial" charset="0"/>
                <a:ea typeface="Arial" charset="0"/>
                <a:cs typeface="Arial" charset="0"/>
              </a:rPr>
              <a:t>A </a:t>
            </a:r>
            <a:r>
              <a:rPr lang="en-NZ" dirty="0">
                <a:latin typeface="Arial" charset="0"/>
                <a:ea typeface="Arial" charset="0"/>
                <a:cs typeface="Arial" charset="0"/>
              </a:rPr>
              <a:t>researcher may randomly select groups and then select </a:t>
            </a:r>
            <a:r>
              <a:rPr lang="en-NZ" dirty="0" smtClean="0">
                <a:latin typeface="Arial" charset="0"/>
                <a:ea typeface="Arial" charset="0"/>
                <a:cs typeface="Arial" charset="0"/>
              </a:rPr>
              <a:t>subjects </a:t>
            </a:r>
            <a:r>
              <a:rPr lang="en-NZ" dirty="0">
                <a:latin typeface="Arial" charset="0"/>
                <a:ea typeface="Arial" charset="0"/>
                <a:cs typeface="Arial" charset="0"/>
              </a:rPr>
              <a:t>from within those groups.</a:t>
            </a:r>
          </a:p>
          <a:p>
            <a:pPr marL="0" lvl="0" indent="0">
              <a:buNone/>
            </a:pP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895613" y="2422545"/>
            <a:ext cx="6942159" cy="4351338"/>
          </a:xfrm>
        </p:spPr>
        <p:txBody>
          <a:bodyPr/>
          <a:lstStyle/>
          <a:p>
            <a:pPr marL="0" indent="0">
              <a:buNone/>
            </a:pPr>
            <a:r>
              <a:rPr lang="en-NZ" dirty="0">
                <a:latin typeface="Arial" charset="0"/>
                <a:ea typeface="Arial" charset="0"/>
                <a:cs typeface="Arial" charset="0"/>
              </a:rPr>
              <a:t>Nonprobability Sampling</a:t>
            </a:r>
          </a:p>
          <a:p>
            <a:pPr marL="0" indent="0">
              <a:buNone/>
            </a:pPr>
            <a:r>
              <a:rPr lang="en-NZ" dirty="0" smtClean="0">
                <a:latin typeface="Arial" charset="0"/>
                <a:ea typeface="Arial" charset="0"/>
                <a:cs typeface="Arial" charset="0"/>
              </a:rPr>
              <a:t>It </a:t>
            </a:r>
            <a:r>
              <a:rPr lang="en-NZ" dirty="0">
                <a:latin typeface="Arial" charset="0"/>
                <a:ea typeface="Arial" charset="0"/>
                <a:cs typeface="Arial" charset="0"/>
              </a:rPr>
              <a:t>is not always possible to </a:t>
            </a:r>
            <a:r>
              <a:rPr lang="en-NZ" dirty="0" smtClean="0">
                <a:latin typeface="Arial" charset="0"/>
                <a:ea typeface="Arial" charset="0"/>
                <a:cs typeface="Arial" charset="0"/>
              </a:rPr>
              <a:t>randomly </a:t>
            </a:r>
            <a:r>
              <a:rPr lang="en-NZ" dirty="0">
                <a:latin typeface="Arial" charset="0"/>
                <a:ea typeface="Arial" charset="0"/>
                <a:cs typeface="Arial" charset="0"/>
              </a:rPr>
              <a:t>sample. </a:t>
            </a:r>
          </a:p>
          <a:p>
            <a:pPr marL="0" indent="0">
              <a:buNone/>
            </a:pPr>
            <a:r>
              <a:rPr lang="en-NZ" dirty="0" smtClean="0">
                <a:latin typeface="Arial" charset="0"/>
                <a:ea typeface="Arial" charset="0"/>
                <a:cs typeface="Arial" charset="0"/>
              </a:rPr>
              <a:t>In </a:t>
            </a:r>
            <a:r>
              <a:rPr lang="en-NZ" dirty="0">
                <a:latin typeface="Arial" charset="0"/>
                <a:ea typeface="Arial" charset="0"/>
                <a:cs typeface="Arial" charset="0"/>
              </a:rPr>
              <a:t>nonprobability sampling </a:t>
            </a:r>
            <a:r>
              <a:rPr lang="en-NZ" dirty="0" smtClean="0">
                <a:latin typeface="Arial" charset="0"/>
                <a:ea typeface="Arial" charset="0"/>
                <a:cs typeface="Arial" charset="0"/>
              </a:rPr>
              <a:t>the researcher </a:t>
            </a:r>
            <a:r>
              <a:rPr lang="en-NZ" dirty="0">
                <a:latin typeface="Arial" charset="0"/>
                <a:ea typeface="Arial" charset="0"/>
                <a:cs typeface="Arial" charset="0"/>
              </a:rPr>
              <a:t>selects subjects </a:t>
            </a:r>
            <a:r>
              <a:rPr lang="en-NZ" dirty="0" smtClean="0">
                <a:latin typeface="Arial" charset="0"/>
                <a:ea typeface="Arial" charset="0"/>
                <a:cs typeface="Arial" charset="0"/>
              </a:rPr>
              <a:t>because </a:t>
            </a:r>
            <a:r>
              <a:rPr lang="en-NZ" dirty="0">
                <a:latin typeface="Arial" charset="0"/>
                <a:ea typeface="Arial" charset="0"/>
                <a:cs typeface="Arial" charset="0"/>
              </a:rPr>
              <a:t>they are available.</a:t>
            </a:r>
          </a:p>
          <a:p>
            <a:pPr marL="0" lvl="0" indent="0">
              <a:buNone/>
            </a:pP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06" y="2315175"/>
            <a:ext cx="3969607" cy="2840474"/>
          </a:xfrm>
          <a:prstGeom prst="rect">
            <a:avLst/>
          </a:prstGeom>
        </p:spPr>
      </p:pic>
    </p:spTree>
    <p:extLst>
      <p:ext uri="{BB962C8B-B14F-4D97-AF65-F5344CB8AC3E}">
        <p14:creationId xmlns:p14="http://schemas.microsoft.com/office/powerpoint/2010/main" val="412604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679370" y="2290739"/>
            <a:ext cx="7174880" cy="4351338"/>
          </a:xfrm>
        </p:spPr>
        <p:txBody>
          <a:bodyPr/>
          <a:lstStyle/>
          <a:p>
            <a:pPr marL="0" indent="0">
              <a:buNone/>
            </a:pPr>
            <a:r>
              <a:rPr lang="en-NZ" dirty="0">
                <a:latin typeface="Arial" charset="0"/>
                <a:ea typeface="Arial" charset="0"/>
                <a:cs typeface="Arial" charset="0"/>
              </a:rPr>
              <a:t>Nonprobability Sampling</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 selects individuals because they are available, convenient, and represent some characteristic the investigator wants to study. Researchers use two methods of nonprobability sampling, convenience and snowball.</a:t>
            </a:r>
          </a:p>
          <a:p>
            <a:pPr marL="0" lvl="0" indent="0">
              <a:buNone/>
            </a:pPr>
            <a:endParaRPr lang="en-US" dirty="0" smtClean="0">
              <a:latin typeface="Arial" charset="0"/>
              <a:ea typeface="Arial" charset="0"/>
              <a:cs typeface="Arial"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92" y="2780435"/>
            <a:ext cx="3917778" cy="2048438"/>
          </a:xfrm>
          <a:prstGeom prst="rect">
            <a:avLst/>
          </a:prstGeom>
        </p:spPr>
      </p:pic>
    </p:spTree>
    <p:extLst>
      <p:ext uri="{BB962C8B-B14F-4D97-AF65-F5344CB8AC3E}">
        <p14:creationId xmlns:p14="http://schemas.microsoft.com/office/powerpoint/2010/main" val="422680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charset="0"/>
                <a:ea typeface="Arial" charset="0"/>
                <a:cs typeface="Arial" charset="0"/>
              </a:rPr>
              <a:t>Convenience sampling</a:t>
            </a:r>
          </a:p>
          <a:p>
            <a:pPr marL="0" indent="0">
              <a:buNone/>
            </a:pPr>
            <a:r>
              <a:rPr lang="en-NZ" dirty="0" smtClean="0">
                <a:latin typeface="Arial" charset="0"/>
                <a:ea typeface="Arial" charset="0"/>
                <a:cs typeface="Arial" charset="0"/>
              </a:rPr>
              <a:t>Researcher </a:t>
            </a:r>
            <a:r>
              <a:rPr lang="en-NZ" dirty="0">
                <a:latin typeface="Arial" charset="0"/>
                <a:ea typeface="Arial" charset="0"/>
                <a:cs typeface="Arial" charset="0"/>
              </a:rPr>
              <a:t>selects participants because they are willing and </a:t>
            </a:r>
            <a:r>
              <a:rPr lang="en-NZ" dirty="0" smtClean="0">
                <a:latin typeface="Arial" charset="0"/>
                <a:ea typeface="Arial" charset="0"/>
                <a:cs typeface="Arial" charset="0"/>
              </a:rPr>
              <a:t>available </a:t>
            </a:r>
            <a:r>
              <a:rPr lang="en-NZ" dirty="0">
                <a:latin typeface="Arial" charset="0"/>
                <a:ea typeface="Arial" charset="0"/>
                <a:cs typeface="Arial" charset="0"/>
              </a:rPr>
              <a:t>to be studied.</a:t>
            </a:r>
          </a:p>
          <a:p>
            <a:pPr marL="0" indent="0">
              <a:buNone/>
            </a:pPr>
            <a:r>
              <a:rPr lang="en-NZ" dirty="0" smtClean="0">
                <a:latin typeface="Arial" charset="0"/>
                <a:ea typeface="Arial" charset="0"/>
                <a:cs typeface="Arial" charset="0"/>
              </a:rPr>
              <a:t>The </a:t>
            </a:r>
            <a:r>
              <a:rPr lang="en-NZ" dirty="0">
                <a:latin typeface="Arial" charset="0"/>
                <a:ea typeface="Arial" charset="0"/>
                <a:cs typeface="Arial" charset="0"/>
              </a:rPr>
              <a:t>researcher cannot with any confidence say that the </a:t>
            </a:r>
            <a:r>
              <a:rPr lang="en-NZ" dirty="0" smtClean="0">
                <a:latin typeface="Arial" charset="0"/>
                <a:ea typeface="Arial" charset="0"/>
                <a:cs typeface="Arial" charset="0"/>
              </a:rPr>
              <a:t>individuals </a:t>
            </a:r>
            <a:r>
              <a:rPr lang="en-NZ" dirty="0">
                <a:latin typeface="Arial" charset="0"/>
                <a:ea typeface="Arial" charset="0"/>
                <a:cs typeface="Arial" charset="0"/>
              </a:rPr>
              <a:t>are representative of the population.</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778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3526072" y="2406069"/>
            <a:ext cx="7748877" cy="4351338"/>
          </a:xfrm>
        </p:spPr>
        <p:txBody>
          <a:bodyPr/>
          <a:lstStyle/>
          <a:p>
            <a:pPr marL="0" indent="0">
              <a:buNone/>
            </a:pPr>
            <a:r>
              <a:rPr lang="en-NZ" dirty="0">
                <a:latin typeface="Arial" charset="0"/>
                <a:ea typeface="Arial" charset="0"/>
                <a:cs typeface="Arial" charset="0"/>
              </a:rPr>
              <a:t>Sample Size</a:t>
            </a:r>
          </a:p>
          <a:p>
            <a:pPr marL="0" indent="0">
              <a:buNone/>
            </a:pPr>
            <a:r>
              <a:rPr lang="en-NZ" dirty="0">
                <a:latin typeface="Arial" charset="0"/>
                <a:ea typeface="Arial" charset="0"/>
                <a:cs typeface="Arial" charset="0"/>
              </a:rPr>
              <a:t>A general rule of thumb is to select as large a sample as possible. The larger the sample the less potential there is for sample being different from the population. </a:t>
            </a:r>
            <a:endParaRPr lang="en-NZ" dirty="0" smtClean="0">
              <a:latin typeface="Arial" charset="0"/>
              <a:ea typeface="Arial" charset="0"/>
              <a:cs typeface="Arial" charset="0"/>
            </a:endParaRPr>
          </a:p>
          <a:p>
            <a:pPr marL="0" indent="0">
              <a:buNone/>
            </a:pPr>
            <a:r>
              <a:rPr lang="en-NZ" dirty="0" smtClean="0">
                <a:latin typeface="Arial" charset="0"/>
                <a:ea typeface="Arial" charset="0"/>
                <a:cs typeface="Arial" charset="0"/>
              </a:rPr>
              <a:t>This </a:t>
            </a:r>
            <a:r>
              <a:rPr lang="en-NZ" dirty="0">
                <a:latin typeface="Arial" charset="0"/>
                <a:ea typeface="Arial" charset="0"/>
                <a:cs typeface="Arial" charset="0"/>
              </a:rPr>
              <a:t>difference between the sample and the population is called a </a:t>
            </a:r>
            <a:r>
              <a:rPr lang="en-NZ" i="1" dirty="0">
                <a:latin typeface="Arial" charset="0"/>
                <a:ea typeface="Arial" charset="0"/>
                <a:cs typeface="Arial" charset="0"/>
              </a:rPr>
              <a:t>sampling error. </a:t>
            </a:r>
          </a:p>
          <a:p>
            <a:pPr marL="0" lvl="0" indent="0">
              <a:buNone/>
            </a:pPr>
            <a:endParaRPr lang="en-US" dirty="0" smtClean="0">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Collecting the Data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51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8426"/>
            <a:ext cx="10515600" cy="5498537"/>
          </a:xfrm>
        </p:spPr>
        <p:txBody>
          <a:bodyPr/>
          <a:lstStyle/>
          <a:p>
            <a:pPr marL="0" indent="0">
              <a:buNone/>
            </a:pPr>
            <a:r>
              <a:rPr lang="en-NZ" sz="4000" dirty="0"/>
              <a:t>Experimental Design</a:t>
            </a:r>
          </a:p>
          <a:p>
            <a:pPr marL="0" indent="0">
              <a:buNone/>
            </a:pPr>
            <a:r>
              <a:rPr lang="en-NZ" dirty="0"/>
              <a:t>Don’t confuse random assignment with random selection.</a:t>
            </a:r>
          </a:p>
          <a:p>
            <a:endParaRPr lang="en-NZ" dirty="0"/>
          </a:p>
        </p:txBody>
      </p:sp>
    </p:spTree>
    <p:extLst>
      <p:ext uri="{BB962C8B-B14F-4D97-AF65-F5344CB8AC3E}">
        <p14:creationId xmlns:p14="http://schemas.microsoft.com/office/powerpoint/2010/main" val="2539346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3961"/>
            <a:ext cx="10515600" cy="5734512"/>
          </a:xfrm>
        </p:spPr>
        <p:txBody>
          <a:bodyPr>
            <a:normAutofit lnSpcReduction="10000"/>
          </a:bodyPr>
          <a:lstStyle/>
          <a:p>
            <a:pPr marL="0" indent="0">
              <a:buNone/>
            </a:pPr>
            <a:r>
              <a:rPr lang="en-NZ" sz="4000" dirty="0"/>
              <a:t>Threats to Validity </a:t>
            </a:r>
          </a:p>
          <a:p>
            <a:pPr marL="0" indent="0">
              <a:buNone/>
            </a:pPr>
            <a:r>
              <a:rPr lang="en-NZ" b="1" dirty="0" smtClean="0"/>
              <a:t>Statistical </a:t>
            </a:r>
            <a:r>
              <a:rPr lang="en-NZ" b="1" dirty="0"/>
              <a:t>conclusion </a:t>
            </a:r>
            <a:r>
              <a:rPr lang="en-NZ" b="1" dirty="0" smtClean="0"/>
              <a:t>validity</a:t>
            </a:r>
          </a:p>
          <a:p>
            <a:pPr marL="0" indent="0">
              <a:buNone/>
            </a:pPr>
            <a:r>
              <a:rPr lang="en-NZ" dirty="0" smtClean="0"/>
              <a:t>refers </a:t>
            </a:r>
            <a:r>
              <a:rPr lang="en-NZ" dirty="0"/>
              <a:t>to the </a:t>
            </a:r>
            <a:r>
              <a:rPr lang="en-NZ" dirty="0" smtClean="0"/>
              <a:t>appropriate </a:t>
            </a:r>
            <a:r>
              <a:rPr lang="en-NZ" dirty="0"/>
              <a:t>use of statistics ( violating statistical assumptions)</a:t>
            </a:r>
          </a:p>
          <a:p>
            <a:pPr marL="0" indent="0">
              <a:buNone/>
            </a:pPr>
            <a:r>
              <a:rPr lang="en-NZ" b="1" dirty="0" smtClean="0"/>
              <a:t>Construct Validity</a:t>
            </a:r>
          </a:p>
          <a:p>
            <a:pPr marL="0" indent="0">
              <a:buNone/>
            </a:pPr>
            <a:r>
              <a:rPr lang="en-NZ" dirty="0" smtClean="0"/>
              <a:t>means </a:t>
            </a:r>
            <a:r>
              <a:rPr lang="en-NZ" dirty="0"/>
              <a:t>the validity of inferences about constructs.</a:t>
            </a:r>
          </a:p>
          <a:p>
            <a:pPr marL="0" indent="0">
              <a:buNone/>
            </a:pPr>
            <a:r>
              <a:rPr lang="en-NZ" b="1" dirty="0" smtClean="0"/>
              <a:t>Internal </a:t>
            </a:r>
            <a:r>
              <a:rPr lang="en-NZ" b="1" dirty="0"/>
              <a:t>Validity </a:t>
            </a:r>
          </a:p>
          <a:p>
            <a:pPr marL="0" indent="0">
              <a:buNone/>
            </a:pPr>
            <a:r>
              <a:rPr lang="en-NZ" dirty="0" smtClean="0"/>
              <a:t>which </a:t>
            </a:r>
            <a:r>
              <a:rPr lang="en-NZ" dirty="0"/>
              <a:t>relates to the validity of inferences drawn about the cause and effect relationship between the </a:t>
            </a:r>
            <a:r>
              <a:rPr lang="en-NZ" dirty="0" err="1"/>
              <a:t>InV</a:t>
            </a:r>
            <a:r>
              <a:rPr lang="en-NZ" dirty="0"/>
              <a:t> and the DV.</a:t>
            </a:r>
          </a:p>
          <a:p>
            <a:pPr marL="0" indent="0">
              <a:buNone/>
            </a:pPr>
            <a:r>
              <a:rPr lang="en-NZ" b="1" dirty="0" smtClean="0"/>
              <a:t>External Validity</a:t>
            </a:r>
          </a:p>
          <a:p>
            <a:pPr marL="0" indent="0">
              <a:buNone/>
            </a:pPr>
            <a:r>
              <a:rPr lang="en-NZ" dirty="0" smtClean="0"/>
              <a:t>refers </a:t>
            </a:r>
            <a:r>
              <a:rPr lang="en-NZ" dirty="0"/>
              <a:t>to the validity of the cause-and - effect relationship being generalizable to the population.</a:t>
            </a:r>
          </a:p>
          <a:p>
            <a:endParaRPr lang="en-NZ" dirty="0"/>
          </a:p>
        </p:txBody>
      </p:sp>
    </p:spTree>
    <p:extLst>
      <p:ext uri="{BB962C8B-B14F-4D97-AF65-F5344CB8AC3E}">
        <p14:creationId xmlns:p14="http://schemas.microsoft.com/office/powerpoint/2010/main" val="3425813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5406"/>
            <a:ext cx="10515600" cy="5321557"/>
          </a:xfrm>
        </p:spPr>
        <p:txBody>
          <a:bodyPr>
            <a:normAutofit lnSpcReduction="10000"/>
          </a:bodyPr>
          <a:lstStyle/>
          <a:p>
            <a:pPr marL="0" indent="0">
              <a:buNone/>
            </a:pPr>
            <a:r>
              <a:rPr lang="en-NZ" sz="4000" b="1" dirty="0"/>
              <a:t>Threats to Internal Validity</a:t>
            </a:r>
          </a:p>
          <a:p>
            <a:pPr marL="0" indent="0">
              <a:buNone/>
            </a:pPr>
            <a:r>
              <a:rPr lang="en-NZ" sz="4800" dirty="0" smtClean="0"/>
              <a:t>History</a:t>
            </a:r>
            <a:endParaRPr lang="en-NZ" sz="4800" dirty="0"/>
          </a:p>
          <a:p>
            <a:pPr marL="0" indent="0">
              <a:buNone/>
            </a:pPr>
            <a:r>
              <a:rPr lang="en-NZ" sz="4800" dirty="0" smtClean="0"/>
              <a:t>Maturation</a:t>
            </a:r>
            <a:endParaRPr lang="en-NZ" sz="4800" dirty="0"/>
          </a:p>
          <a:p>
            <a:pPr marL="0" indent="0">
              <a:buNone/>
            </a:pPr>
            <a:r>
              <a:rPr lang="en-NZ" sz="4800" dirty="0" smtClean="0"/>
              <a:t>Regression</a:t>
            </a:r>
            <a:endParaRPr lang="en-NZ" sz="4800" dirty="0"/>
          </a:p>
          <a:p>
            <a:pPr marL="0" indent="0">
              <a:buNone/>
            </a:pPr>
            <a:r>
              <a:rPr lang="en-NZ" sz="4800" dirty="0" smtClean="0"/>
              <a:t>Selection</a:t>
            </a:r>
            <a:endParaRPr lang="en-NZ" sz="4800" dirty="0"/>
          </a:p>
          <a:p>
            <a:pPr marL="0" indent="0">
              <a:buNone/>
            </a:pPr>
            <a:r>
              <a:rPr lang="en-NZ" sz="4800" dirty="0" smtClean="0"/>
              <a:t>Mortality</a:t>
            </a:r>
            <a:endParaRPr lang="en-NZ" sz="4800" dirty="0"/>
          </a:p>
          <a:p>
            <a:pPr marL="0" indent="0">
              <a:buNone/>
            </a:pPr>
            <a:r>
              <a:rPr lang="en-NZ" sz="4800" dirty="0" smtClean="0"/>
              <a:t>Interaction </a:t>
            </a:r>
            <a:r>
              <a:rPr lang="en-NZ" sz="4800" dirty="0"/>
              <a:t>with selection </a:t>
            </a:r>
          </a:p>
          <a:p>
            <a:endParaRPr lang="en-NZ" dirty="0"/>
          </a:p>
        </p:txBody>
      </p:sp>
    </p:spTree>
    <p:extLst>
      <p:ext uri="{BB962C8B-B14F-4D97-AF65-F5344CB8AC3E}">
        <p14:creationId xmlns:p14="http://schemas.microsoft.com/office/powerpoint/2010/main" val="707710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marL="0" indent="0">
              <a:buNone/>
            </a:pPr>
            <a:r>
              <a:rPr lang="en-NZ" sz="4000" dirty="0"/>
              <a:t>Threats to Internal Validity (relates to procedures)</a:t>
            </a:r>
          </a:p>
          <a:p>
            <a:pPr marL="0" indent="0">
              <a:buNone/>
            </a:pPr>
            <a:r>
              <a:rPr lang="en-NZ" sz="5400" dirty="0" smtClean="0"/>
              <a:t>Testing </a:t>
            </a:r>
            <a:r>
              <a:rPr lang="en-NZ" sz="5400" dirty="0"/>
              <a:t>(sometimes testing-retesting)</a:t>
            </a:r>
          </a:p>
          <a:p>
            <a:pPr marL="0" indent="0">
              <a:buNone/>
            </a:pPr>
            <a:r>
              <a:rPr lang="en-NZ" sz="5400" dirty="0" smtClean="0"/>
              <a:t>Instrumentation</a:t>
            </a:r>
            <a:endParaRPr lang="en-NZ" sz="5400" dirty="0"/>
          </a:p>
          <a:p>
            <a:endParaRPr lang="en-NZ" dirty="0"/>
          </a:p>
        </p:txBody>
      </p:sp>
    </p:spTree>
    <p:extLst>
      <p:ext uri="{BB962C8B-B14F-4D97-AF65-F5344CB8AC3E}">
        <p14:creationId xmlns:p14="http://schemas.microsoft.com/office/powerpoint/2010/main" val="42380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051811" y="2163207"/>
            <a:ext cx="10233800" cy="2516044"/>
          </a:xfrm>
        </p:spPr>
        <p:txBody>
          <a:bodyPr/>
          <a:lstStyle/>
          <a:p>
            <a:pPr marL="0" indent="0">
              <a:buNone/>
            </a:pPr>
            <a:r>
              <a:rPr lang="en-NZ" dirty="0" smtClean="0">
                <a:latin typeface="Calibri" panose="020F0502020204030204" pitchFamily="34" charset="0"/>
              </a:rPr>
              <a:t>In quantitative research the questions relate attributes or characteristics of individuals or organisations. </a:t>
            </a:r>
            <a:endParaRPr lang="en-NZ" dirty="0">
              <a:latin typeface="Calibri" panose="020F0502020204030204" pitchFamily="34" charset="0"/>
            </a:endParaRPr>
          </a:p>
          <a:p>
            <a:pPr marL="0" indent="0">
              <a:buNone/>
            </a:pPr>
            <a:endParaRPr lang="en-NZ" dirty="0" smtClean="0">
              <a:latin typeface="Calibri" panose="020F0502020204030204" pitchFamily="34" charset="0"/>
            </a:endParaRPr>
          </a:p>
          <a:p>
            <a:pPr marL="0" indent="0">
              <a:buNone/>
            </a:pPr>
            <a:r>
              <a:rPr lang="en-NZ" dirty="0" smtClean="0">
                <a:latin typeface="Calibri" panose="020F0502020204030204" pitchFamily="34" charset="0"/>
              </a:rPr>
              <a:t>In qualitative research the questions include a central concept being explored.</a:t>
            </a:r>
          </a:p>
          <a:p>
            <a:pPr marL="0" indent="0">
              <a:buNone/>
            </a:pP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58247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6413"/>
            <a:ext cx="10515600" cy="5380550"/>
          </a:xfrm>
        </p:spPr>
        <p:txBody>
          <a:bodyPr/>
          <a:lstStyle/>
          <a:p>
            <a:pPr marL="0" indent="0">
              <a:buNone/>
            </a:pPr>
            <a:r>
              <a:rPr lang="en-NZ" sz="4000" dirty="0"/>
              <a:t>Threats to External </a:t>
            </a:r>
            <a:r>
              <a:rPr lang="en-NZ" sz="4000" dirty="0" smtClean="0"/>
              <a:t>Validity</a:t>
            </a:r>
          </a:p>
          <a:p>
            <a:pPr marL="0" indent="0">
              <a:buNone/>
            </a:pPr>
            <a:r>
              <a:rPr lang="en-NZ" sz="4400" dirty="0" smtClean="0"/>
              <a:t>Interaction of selection and treatment</a:t>
            </a:r>
          </a:p>
          <a:p>
            <a:pPr marL="0" indent="0">
              <a:buNone/>
            </a:pPr>
            <a:r>
              <a:rPr lang="en-NZ" sz="4400" dirty="0" smtClean="0"/>
              <a:t>Interaction </a:t>
            </a:r>
            <a:r>
              <a:rPr lang="en-NZ" sz="4400" dirty="0"/>
              <a:t>of setting and treatment</a:t>
            </a:r>
          </a:p>
          <a:p>
            <a:pPr marL="0" indent="0">
              <a:buNone/>
            </a:pPr>
            <a:r>
              <a:rPr lang="en-NZ" sz="4400" dirty="0" smtClean="0"/>
              <a:t>Interaction </a:t>
            </a:r>
            <a:r>
              <a:rPr lang="en-NZ" sz="4400" dirty="0"/>
              <a:t>of history and treatment</a:t>
            </a:r>
          </a:p>
          <a:p>
            <a:endParaRPr lang="en-NZ" dirty="0"/>
          </a:p>
        </p:txBody>
      </p:sp>
    </p:spTree>
    <p:extLst>
      <p:ext uri="{BB962C8B-B14F-4D97-AF65-F5344CB8AC3E}">
        <p14:creationId xmlns:p14="http://schemas.microsoft.com/office/powerpoint/2010/main" val="1718582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3716" y="221226"/>
            <a:ext cx="2738285" cy="6636774"/>
          </a:xfrm>
        </p:spPr>
        <p:txBody>
          <a:bodyPr>
            <a:normAutofit/>
          </a:bodyPr>
          <a:lstStyle/>
          <a:p>
            <a:r>
              <a:rPr lang="en-NZ" dirty="0"/>
              <a:t>Threats to internal validity in types of experimental design</a:t>
            </a:r>
            <a:r>
              <a:rPr lang="en-NZ" dirty="0" smtClean="0"/>
              <a:t>.</a:t>
            </a:r>
          </a:p>
          <a:p>
            <a:endParaRPr lang="en-NZ" dirty="0"/>
          </a:p>
          <a:p>
            <a:endParaRPr lang="en-NZ" dirty="0" smtClean="0"/>
          </a:p>
          <a:p>
            <a:endParaRPr lang="en-NZ" dirty="0"/>
          </a:p>
          <a:p>
            <a:endParaRPr lang="en-NZ" dirty="0" smtClean="0"/>
          </a:p>
          <a:p>
            <a:endParaRPr lang="en-NZ" dirty="0"/>
          </a:p>
          <a:p>
            <a:endParaRPr lang="en-NZ" dirty="0"/>
          </a:p>
          <a:p>
            <a:r>
              <a:rPr lang="en-NZ" dirty="0"/>
              <a:t>(Two Causes of internal validity)</a:t>
            </a:r>
          </a:p>
          <a:p>
            <a:endParaRPr lang="en-NZ"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0" y="103239"/>
            <a:ext cx="9453716" cy="6754761"/>
          </a:xfrm>
          <a:prstGeom prst="rect">
            <a:avLst/>
          </a:prstGeom>
        </p:spPr>
      </p:pic>
    </p:spTree>
    <p:extLst>
      <p:ext uri="{BB962C8B-B14F-4D97-AF65-F5344CB8AC3E}">
        <p14:creationId xmlns:p14="http://schemas.microsoft.com/office/powerpoint/2010/main" val="1932350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0102" y="0"/>
            <a:ext cx="3991898" cy="6857999"/>
          </a:xfrm>
        </p:spPr>
        <p:txBody>
          <a:bodyPr/>
          <a:lstStyle/>
          <a:p>
            <a:r>
              <a:rPr lang="en-NZ" dirty="0"/>
              <a:t>Threats to internal validity in types of experimental design</a:t>
            </a:r>
            <a:r>
              <a:rPr lang="en-NZ" dirty="0" smtClean="0"/>
              <a:t>.</a:t>
            </a:r>
          </a:p>
          <a:p>
            <a:endParaRPr lang="en-NZ" dirty="0"/>
          </a:p>
          <a:p>
            <a:endParaRPr lang="en-NZ" dirty="0" smtClean="0"/>
          </a:p>
          <a:p>
            <a:endParaRPr lang="en-NZ" dirty="0"/>
          </a:p>
          <a:p>
            <a:endParaRPr lang="en-NZ" dirty="0" smtClean="0"/>
          </a:p>
          <a:p>
            <a:endParaRPr lang="en-NZ" dirty="0"/>
          </a:p>
          <a:p>
            <a:endParaRPr lang="en-NZ" dirty="0" smtClean="0"/>
          </a:p>
          <a:p>
            <a:endParaRPr lang="en-NZ" dirty="0"/>
          </a:p>
          <a:p>
            <a:endParaRPr lang="en-NZ" dirty="0" smtClean="0"/>
          </a:p>
          <a:p>
            <a:endParaRPr lang="en-NZ" dirty="0"/>
          </a:p>
          <a:p>
            <a:r>
              <a:rPr lang="en-NZ" dirty="0"/>
              <a:t>(Two Causes of internal validity)</a:t>
            </a:r>
          </a:p>
          <a:p>
            <a:pPr marL="0" indent="0">
              <a:buNone/>
            </a:pPr>
            <a:endParaRPr lang="en-NZ"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 y="0"/>
            <a:ext cx="8200103" cy="6858000"/>
          </a:xfrm>
          <a:prstGeom prst="rect">
            <a:avLst/>
          </a:prstGeom>
        </p:spPr>
      </p:pic>
    </p:spTree>
    <p:extLst>
      <p:ext uri="{BB962C8B-B14F-4D97-AF65-F5344CB8AC3E}">
        <p14:creationId xmlns:p14="http://schemas.microsoft.com/office/powerpoint/2010/main" val="405092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6" y="1684867"/>
            <a:ext cx="12340045" cy="6515704"/>
          </a:xfrm>
          <a:prstGeom prst="rect">
            <a:avLst/>
          </a:prstGeom>
        </p:spPr>
      </p:pic>
      <p:sp>
        <p:nvSpPr>
          <p:cNvPr id="2" name="Title 1"/>
          <p:cNvSpPr>
            <a:spLocks noGrp="1"/>
          </p:cNvSpPr>
          <p:nvPr>
            <p:ph type="title"/>
          </p:nvPr>
        </p:nvSpPr>
        <p:spPr>
          <a:xfrm>
            <a:off x="0" y="0"/>
            <a:ext cx="10515600" cy="1325563"/>
          </a:xfrm>
        </p:spPr>
        <p:txBody>
          <a:bodyPr/>
          <a:lstStyle/>
          <a:p>
            <a:r>
              <a:rPr lang="en-NZ" dirty="0">
                <a:latin typeface="Calibri" panose="020F0502020204030204" pitchFamily="34" charset="0"/>
              </a:rPr>
              <a:t>Qualitative Purpose Statements</a:t>
            </a:r>
          </a:p>
        </p:txBody>
      </p:sp>
      <p:sp>
        <p:nvSpPr>
          <p:cNvPr id="3" name="Content Placeholder 2"/>
          <p:cNvSpPr>
            <a:spLocks noGrp="1"/>
          </p:cNvSpPr>
          <p:nvPr>
            <p:ph idx="1"/>
          </p:nvPr>
        </p:nvSpPr>
        <p:spPr>
          <a:xfrm>
            <a:off x="2777178" y="1106953"/>
            <a:ext cx="10233800" cy="796524"/>
          </a:xfrm>
        </p:spPr>
        <p:txBody>
          <a:bodyPr/>
          <a:lstStyle/>
          <a:p>
            <a:pPr marL="0" indent="0">
              <a:buNone/>
            </a:pPr>
            <a:r>
              <a:rPr lang="en-NZ" dirty="0" smtClean="0">
                <a:latin typeface="Calibri" panose="020F0502020204030204" pitchFamily="34" charset="0"/>
              </a:rPr>
              <a:t>In this part we will be looking at Qualitative Research</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516669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NZ" dirty="0" smtClean="0">
                <a:latin typeface="Calibri" panose="020F0502020204030204" pitchFamily="34" charset="0"/>
              </a:rPr>
              <a:t> The Research Question</a:t>
            </a:r>
            <a:endParaRPr lang="en-NZ" dirty="0">
              <a:latin typeface="Calibri" panose="020F0502020204030204" pitchFamily="34" charset="0"/>
            </a:endParaRPr>
          </a:p>
        </p:txBody>
      </p:sp>
      <p:sp>
        <p:nvSpPr>
          <p:cNvPr id="3" name="Content Placeholder 2"/>
          <p:cNvSpPr>
            <a:spLocks noGrp="1"/>
          </p:cNvSpPr>
          <p:nvPr>
            <p:ph idx="1"/>
          </p:nvPr>
        </p:nvSpPr>
        <p:spPr>
          <a:xfrm>
            <a:off x="1120000" y="1430209"/>
            <a:ext cx="10233800" cy="4682724"/>
          </a:xfrm>
        </p:spPr>
        <p:txBody>
          <a:bodyPr/>
          <a:lstStyle/>
          <a:p>
            <a:pPr marL="0" indent="0">
              <a:buNone/>
            </a:pPr>
            <a:r>
              <a:rPr lang="en-NZ" dirty="0" smtClean="0">
                <a:latin typeface="Calibri" panose="020F0502020204030204" pitchFamily="34" charset="0"/>
              </a:rPr>
              <a:t>Research Question: an example</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	Quantitative Research </a:t>
            </a:r>
          </a:p>
          <a:p>
            <a:pPr marL="0" indent="0">
              <a:buNone/>
            </a:pPr>
            <a:r>
              <a:rPr lang="en-NZ" dirty="0">
                <a:latin typeface="Calibri" panose="020F0502020204030204" pitchFamily="34" charset="0"/>
              </a:rPr>
              <a:t>	</a:t>
            </a:r>
            <a:r>
              <a:rPr lang="en-NZ" dirty="0" smtClean="0">
                <a:latin typeface="Calibri" panose="020F0502020204030204" pitchFamily="34" charset="0"/>
              </a:rPr>
              <a:t>	“Do parent-teacher Internet communications affect student performance in the classroom?”</a:t>
            </a:r>
          </a:p>
          <a:p>
            <a:pPr marL="0" indent="0">
              <a:buNone/>
            </a:pPr>
            <a:endParaRPr lang="en-NZ" dirty="0">
              <a:latin typeface="Calibri" panose="020F0502020204030204" pitchFamily="34" charset="0"/>
            </a:endParaRPr>
          </a:p>
          <a:p>
            <a:pPr marL="0" indent="0">
              <a:buNone/>
            </a:pPr>
            <a:r>
              <a:rPr lang="en-NZ" dirty="0" smtClean="0">
                <a:latin typeface="Calibri" panose="020F0502020204030204" pitchFamily="34" charset="0"/>
              </a:rPr>
              <a:t>	Qualitative Research</a:t>
            </a:r>
          </a:p>
          <a:p>
            <a:pPr marL="0" indent="0">
              <a:buNone/>
            </a:pPr>
            <a:r>
              <a:rPr lang="en-NZ" dirty="0">
                <a:latin typeface="Calibri" panose="020F0502020204030204" pitchFamily="34" charset="0"/>
              </a:rPr>
              <a:t>	</a:t>
            </a:r>
            <a:r>
              <a:rPr lang="en-NZ" dirty="0" smtClean="0">
                <a:latin typeface="Calibri" panose="020F0502020204030204" pitchFamily="34" charset="0"/>
              </a:rPr>
              <a:t>	“What types of Internet experiences of parents have with teachers about the performance  of the parents children?”</a:t>
            </a:r>
            <a:endParaRPr lang="en-NZ" dirty="0">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IT 6111 – The Research Question - Chapter 4 of Educational Research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467297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2372</Words>
  <Application>Microsoft Office PowerPoint</Application>
  <PresentationFormat>Widescreen</PresentationFormat>
  <Paragraphs>325</Paragraphs>
  <Slides>72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Calibri Light</vt:lpstr>
      <vt:lpstr>Office Theme</vt:lpstr>
      <vt:lpstr> The Research Question</vt:lpstr>
      <vt:lpstr>The Research Question</vt:lpstr>
      <vt:lpstr>The Research Question</vt:lpstr>
      <vt:lpstr>The Research Question</vt:lpstr>
      <vt:lpstr>The Research Question</vt:lpstr>
      <vt:lpstr>The Research Question</vt:lpstr>
      <vt:lpstr> The Research Question</vt:lpstr>
      <vt:lpstr>Qualitative Purpose Statements</vt:lpstr>
      <vt:lpstr> The Research Question</vt:lpstr>
      <vt:lpstr> The Research Question</vt:lpstr>
      <vt:lpstr> The Research Question</vt:lpstr>
      <vt:lpstr> The Research Question</vt:lpstr>
      <vt:lpstr> The Research Question</vt:lpstr>
      <vt:lpstr> The Research Question</vt:lpstr>
      <vt:lpstr> The Research Question</vt:lpstr>
      <vt:lpstr>Qualitative Purpose Statements</vt:lpstr>
      <vt:lpstr>Qualitative Purpose Statements</vt:lpstr>
      <vt:lpstr>Qualitative question</vt:lpstr>
      <vt:lpstr>Qualitative Purpose Statements</vt:lpstr>
      <vt:lpstr>What you need to ask for!</vt:lpstr>
      <vt:lpstr>What you need to ask for!</vt:lpstr>
      <vt:lpstr>What you need to ask for!</vt:lpstr>
      <vt:lpstr>What you need to ask for!</vt:lpstr>
      <vt:lpstr>What you need to ask for!(EXAM  Q)</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vt:lpstr>
      <vt:lpstr>Research Design EXAM!!!!!!!!!!!</vt:lpstr>
      <vt:lpstr>Research Design EXAM!!!!!!!!</vt:lpstr>
      <vt:lpstr>Research Design EXAM!!! may</vt:lpstr>
      <vt:lpstr>Research Design</vt:lpstr>
      <vt:lpstr>Research Design</vt:lpstr>
      <vt:lpstr>Research Design</vt:lpstr>
      <vt:lpstr>Research Design</vt:lpstr>
      <vt:lpstr>Research Design</vt:lpstr>
      <vt:lpstr>Research Design </vt:lpstr>
      <vt:lpstr>Research Design</vt:lpstr>
      <vt:lpstr>Research Design</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Collecting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Research Question</dc:title>
  <dc:creator>Chris Simmons</dc:creator>
  <cp:lastModifiedBy>Chris Simmons</cp:lastModifiedBy>
  <cp:revision>21</cp:revision>
  <dcterms:created xsi:type="dcterms:W3CDTF">2018-05-25T00:07:08Z</dcterms:created>
  <dcterms:modified xsi:type="dcterms:W3CDTF">2018-05-25T00:28:14Z</dcterms:modified>
</cp:coreProperties>
</file>